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56" r:id="rId3"/>
    <p:sldId id="258" r:id="rId4"/>
    <p:sldId id="259" r:id="rId5"/>
    <p:sldId id="260" r:id="rId6"/>
    <p:sldId id="261" r:id="rId7"/>
    <p:sldId id="265" r:id="rId8"/>
    <p:sldId id="266" r:id="rId9"/>
    <p:sldId id="267" r:id="rId10"/>
    <p:sldId id="268" r:id="rId11"/>
    <p:sldId id="273" r:id="rId12"/>
    <p:sldId id="274" r:id="rId13"/>
    <p:sldId id="269" r:id="rId14"/>
    <p:sldId id="270" r:id="rId15"/>
    <p:sldId id="271" r:id="rId16"/>
    <p:sldId id="275" r:id="rId17"/>
    <p:sldId id="285" r:id="rId18"/>
    <p:sldId id="286" r:id="rId19"/>
    <p:sldId id="287" r:id="rId20"/>
    <p:sldId id="288" r:id="rId21"/>
    <p:sldId id="289" r:id="rId22"/>
    <p:sldId id="284" r:id="rId23"/>
    <p:sldId id="278" r:id="rId24"/>
    <p:sldId id="279" r:id="rId25"/>
    <p:sldId id="280" r:id="rId26"/>
    <p:sldId id="281" r:id="rId27"/>
    <p:sldId id="282" r:id="rId28"/>
    <p:sldId id="283" r:id="rId29"/>
    <p:sldId id="276" r:id="rId30"/>
    <p:sldId id="277" r:id="rId31"/>
    <p:sldId id="262" r:id="rId32"/>
    <p:sldId id="263" r:id="rId33"/>
    <p:sldId id="264" r:id="rId34"/>
    <p:sldId id="29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2F40"/>
    <a:srgbClr val="CEB8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C155BB-A665-4447-B744-79A2EA4B37B9}" v="915" dt="2018-10-17T11:29:59.505"/>
    <p1510:client id="{903E4C6E-EB43-4B8A-B25F-B5272A070EB7}" v="6" dt="2018-10-17T21:33:39.6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6074" autoAdjust="0"/>
  </p:normalViewPr>
  <p:slideViewPr>
    <p:cSldViewPr snapToGrid="0">
      <p:cViewPr varScale="1">
        <p:scale>
          <a:sx n="86" d="100"/>
          <a:sy n="86" d="100"/>
        </p:scale>
        <p:origin x="1012" y="60"/>
      </p:cViewPr>
      <p:guideLst/>
    </p:cSldViewPr>
  </p:slideViewPr>
  <p:notesTextViewPr>
    <p:cViewPr>
      <p:scale>
        <a:sx n="1" d="1"/>
        <a:sy n="1" d="1"/>
      </p:scale>
      <p:origin x="0" y="0"/>
    </p:cViewPr>
  </p:notesTextViewPr>
  <p:notesViewPr>
    <p:cSldViewPr snapToGrid="0">
      <p:cViewPr varScale="1">
        <p:scale>
          <a:sx n="69" d="100"/>
          <a:sy n="69" d="100"/>
        </p:scale>
        <p:origin x="3264"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Szorcsik" userId="b31927f54a73a4ca" providerId="LiveId" clId="{903E4C6E-EB43-4B8A-B25F-B5272A070EB7}"/>
    <pc:docChg chg="addSld modSld sldOrd">
      <pc:chgData name="Joe Szorcsik" userId="b31927f54a73a4ca" providerId="LiveId" clId="{903E4C6E-EB43-4B8A-B25F-B5272A070EB7}" dt="2018-10-17T21:33:39.689" v="5"/>
      <pc:docMkLst>
        <pc:docMk/>
      </pc:docMkLst>
      <pc:sldChg chg="modTransition">
        <pc:chgData name="Joe Szorcsik" userId="b31927f54a73a4ca" providerId="LiveId" clId="{903E4C6E-EB43-4B8A-B25F-B5272A070EB7}" dt="2018-10-17T21:33:39.689" v="5"/>
        <pc:sldMkLst>
          <pc:docMk/>
          <pc:sldMk cId="1293759023" sldId="256"/>
        </pc:sldMkLst>
      </pc:sldChg>
      <pc:sldChg chg="ord modTransition">
        <pc:chgData name="Joe Szorcsik" userId="b31927f54a73a4ca" providerId="LiveId" clId="{903E4C6E-EB43-4B8A-B25F-B5272A070EB7}" dt="2018-10-17T21:33:39.689" v="5"/>
        <pc:sldMkLst>
          <pc:docMk/>
          <pc:sldMk cId="748284593" sldId="257"/>
        </pc:sldMkLst>
      </pc:sldChg>
      <pc:sldChg chg="modTransition">
        <pc:chgData name="Joe Szorcsik" userId="b31927f54a73a4ca" providerId="LiveId" clId="{903E4C6E-EB43-4B8A-B25F-B5272A070EB7}" dt="2018-10-17T21:33:39.689" v="5"/>
        <pc:sldMkLst>
          <pc:docMk/>
          <pc:sldMk cId="2480538190" sldId="258"/>
        </pc:sldMkLst>
      </pc:sldChg>
      <pc:sldChg chg="modTransition">
        <pc:chgData name="Joe Szorcsik" userId="b31927f54a73a4ca" providerId="LiveId" clId="{903E4C6E-EB43-4B8A-B25F-B5272A070EB7}" dt="2018-10-17T21:33:39.689" v="5"/>
        <pc:sldMkLst>
          <pc:docMk/>
          <pc:sldMk cId="2233519240" sldId="259"/>
        </pc:sldMkLst>
      </pc:sldChg>
      <pc:sldChg chg="modTransition">
        <pc:chgData name="Joe Szorcsik" userId="b31927f54a73a4ca" providerId="LiveId" clId="{903E4C6E-EB43-4B8A-B25F-B5272A070EB7}" dt="2018-10-17T21:33:39.689" v="5"/>
        <pc:sldMkLst>
          <pc:docMk/>
          <pc:sldMk cId="2229024862" sldId="260"/>
        </pc:sldMkLst>
      </pc:sldChg>
      <pc:sldChg chg="modTransition">
        <pc:chgData name="Joe Szorcsik" userId="b31927f54a73a4ca" providerId="LiveId" clId="{903E4C6E-EB43-4B8A-B25F-B5272A070EB7}" dt="2018-10-17T21:33:39.689" v="5"/>
        <pc:sldMkLst>
          <pc:docMk/>
          <pc:sldMk cId="2006067190" sldId="261"/>
        </pc:sldMkLst>
      </pc:sldChg>
      <pc:sldChg chg="modTransition">
        <pc:chgData name="Joe Szorcsik" userId="b31927f54a73a4ca" providerId="LiveId" clId="{903E4C6E-EB43-4B8A-B25F-B5272A070EB7}" dt="2018-10-17T21:33:39.689" v="5"/>
        <pc:sldMkLst>
          <pc:docMk/>
          <pc:sldMk cId="3476669043" sldId="262"/>
        </pc:sldMkLst>
      </pc:sldChg>
      <pc:sldChg chg="modTransition">
        <pc:chgData name="Joe Szorcsik" userId="b31927f54a73a4ca" providerId="LiveId" clId="{903E4C6E-EB43-4B8A-B25F-B5272A070EB7}" dt="2018-10-17T21:33:39.689" v="5"/>
        <pc:sldMkLst>
          <pc:docMk/>
          <pc:sldMk cId="3792171298" sldId="263"/>
        </pc:sldMkLst>
      </pc:sldChg>
      <pc:sldChg chg="modTransition">
        <pc:chgData name="Joe Szorcsik" userId="b31927f54a73a4ca" providerId="LiveId" clId="{903E4C6E-EB43-4B8A-B25F-B5272A070EB7}" dt="2018-10-17T21:33:39.689" v="5"/>
        <pc:sldMkLst>
          <pc:docMk/>
          <pc:sldMk cId="1643152012" sldId="264"/>
        </pc:sldMkLst>
      </pc:sldChg>
      <pc:sldChg chg="modTransition">
        <pc:chgData name="Joe Szorcsik" userId="b31927f54a73a4ca" providerId="LiveId" clId="{903E4C6E-EB43-4B8A-B25F-B5272A070EB7}" dt="2018-10-17T21:33:39.689" v="5"/>
        <pc:sldMkLst>
          <pc:docMk/>
          <pc:sldMk cId="1161784760" sldId="265"/>
        </pc:sldMkLst>
      </pc:sldChg>
      <pc:sldChg chg="modTransition">
        <pc:chgData name="Joe Szorcsik" userId="b31927f54a73a4ca" providerId="LiveId" clId="{903E4C6E-EB43-4B8A-B25F-B5272A070EB7}" dt="2018-10-17T21:33:39.689" v="5"/>
        <pc:sldMkLst>
          <pc:docMk/>
          <pc:sldMk cId="4075281904" sldId="266"/>
        </pc:sldMkLst>
      </pc:sldChg>
      <pc:sldChg chg="modTransition">
        <pc:chgData name="Joe Szorcsik" userId="b31927f54a73a4ca" providerId="LiveId" clId="{903E4C6E-EB43-4B8A-B25F-B5272A070EB7}" dt="2018-10-17T21:33:39.689" v="5"/>
        <pc:sldMkLst>
          <pc:docMk/>
          <pc:sldMk cId="2881078409" sldId="267"/>
        </pc:sldMkLst>
      </pc:sldChg>
      <pc:sldChg chg="modSp modTransition">
        <pc:chgData name="Joe Szorcsik" userId="b31927f54a73a4ca" providerId="LiveId" clId="{903E4C6E-EB43-4B8A-B25F-B5272A070EB7}" dt="2018-10-17T21:33:39.689" v="5"/>
        <pc:sldMkLst>
          <pc:docMk/>
          <pc:sldMk cId="4028452331" sldId="268"/>
        </pc:sldMkLst>
        <pc:spChg chg="mod">
          <ac:chgData name="Joe Szorcsik" userId="b31927f54a73a4ca" providerId="LiveId" clId="{903E4C6E-EB43-4B8A-B25F-B5272A070EB7}" dt="2018-10-17T21:31:54.673" v="0"/>
          <ac:spMkLst>
            <pc:docMk/>
            <pc:sldMk cId="4028452331" sldId="268"/>
            <ac:spMk id="10" creationId="{1796F0ED-52E2-4D2F-896A-A3D97950040D}"/>
          </ac:spMkLst>
        </pc:spChg>
      </pc:sldChg>
      <pc:sldChg chg="modTransition">
        <pc:chgData name="Joe Szorcsik" userId="b31927f54a73a4ca" providerId="LiveId" clId="{903E4C6E-EB43-4B8A-B25F-B5272A070EB7}" dt="2018-10-17T21:33:39.689" v="5"/>
        <pc:sldMkLst>
          <pc:docMk/>
          <pc:sldMk cId="423880238" sldId="269"/>
        </pc:sldMkLst>
      </pc:sldChg>
      <pc:sldChg chg="modTransition">
        <pc:chgData name="Joe Szorcsik" userId="b31927f54a73a4ca" providerId="LiveId" clId="{903E4C6E-EB43-4B8A-B25F-B5272A070EB7}" dt="2018-10-17T21:33:39.689" v="5"/>
        <pc:sldMkLst>
          <pc:docMk/>
          <pc:sldMk cId="4082521997" sldId="270"/>
        </pc:sldMkLst>
      </pc:sldChg>
      <pc:sldChg chg="modTransition">
        <pc:chgData name="Joe Szorcsik" userId="b31927f54a73a4ca" providerId="LiveId" clId="{903E4C6E-EB43-4B8A-B25F-B5272A070EB7}" dt="2018-10-17T21:33:39.689" v="5"/>
        <pc:sldMkLst>
          <pc:docMk/>
          <pc:sldMk cId="1628439064" sldId="271"/>
        </pc:sldMkLst>
      </pc:sldChg>
      <pc:sldChg chg="modTransition">
        <pc:chgData name="Joe Szorcsik" userId="b31927f54a73a4ca" providerId="LiveId" clId="{903E4C6E-EB43-4B8A-B25F-B5272A070EB7}" dt="2018-10-17T21:33:39.689" v="5"/>
        <pc:sldMkLst>
          <pc:docMk/>
          <pc:sldMk cId="878514058" sldId="273"/>
        </pc:sldMkLst>
      </pc:sldChg>
      <pc:sldChg chg="modTransition">
        <pc:chgData name="Joe Szorcsik" userId="b31927f54a73a4ca" providerId="LiveId" clId="{903E4C6E-EB43-4B8A-B25F-B5272A070EB7}" dt="2018-10-17T21:33:39.689" v="5"/>
        <pc:sldMkLst>
          <pc:docMk/>
          <pc:sldMk cId="279262191" sldId="274"/>
        </pc:sldMkLst>
      </pc:sldChg>
      <pc:sldChg chg="modTransition">
        <pc:chgData name="Joe Szorcsik" userId="b31927f54a73a4ca" providerId="LiveId" clId="{903E4C6E-EB43-4B8A-B25F-B5272A070EB7}" dt="2018-10-17T21:33:39.689" v="5"/>
        <pc:sldMkLst>
          <pc:docMk/>
          <pc:sldMk cId="570004545" sldId="275"/>
        </pc:sldMkLst>
      </pc:sldChg>
      <pc:sldChg chg="modTransition">
        <pc:chgData name="Joe Szorcsik" userId="b31927f54a73a4ca" providerId="LiveId" clId="{903E4C6E-EB43-4B8A-B25F-B5272A070EB7}" dt="2018-10-17T21:33:39.689" v="5"/>
        <pc:sldMkLst>
          <pc:docMk/>
          <pc:sldMk cId="2829838805" sldId="276"/>
        </pc:sldMkLst>
      </pc:sldChg>
      <pc:sldChg chg="modTransition">
        <pc:chgData name="Joe Szorcsik" userId="b31927f54a73a4ca" providerId="LiveId" clId="{903E4C6E-EB43-4B8A-B25F-B5272A070EB7}" dt="2018-10-17T21:33:39.689" v="5"/>
        <pc:sldMkLst>
          <pc:docMk/>
          <pc:sldMk cId="3034870744" sldId="277"/>
        </pc:sldMkLst>
      </pc:sldChg>
      <pc:sldChg chg="modTransition">
        <pc:chgData name="Joe Szorcsik" userId="b31927f54a73a4ca" providerId="LiveId" clId="{903E4C6E-EB43-4B8A-B25F-B5272A070EB7}" dt="2018-10-17T21:33:39.689" v="5"/>
        <pc:sldMkLst>
          <pc:docMk/>
          <pc:sldMk cId="3799591948" sldId="278"/>
        </pc:sldMkLst>
      </pc:sldChg>
      <pc:sldChg chg="modTransition">
        <pc:chgData name="Joe Szorcsik" userId="b31927f54a73a4ca" providerId="LiveId" clId="{903E4C6E-EB43-4B8A-B25F-B5272A070EB7}" dt="2018-10-17T21:33:39.689" v="5"/>
        <pc:sldMkLst>
          <pc:docMk/>
          <pc:sldMk cId="3811369171" sldId="279"/>
        </pc:sldMkLst>
      </pc:sldChg>
      <pc:sldChg chg="modTransition">
        <pc:chgData name="Joe Szorcsik" userId="b31927f54a73a4ca" providerId="LiveId" clId="{903E4C6E-EB43-4B8A-B25F-B5272A070EB7}" dt="2018-10-17T21:33:39.689" v="5"/>
        <pc:sldMkLst>
          <pc:docMk/>
          <pc:sldMk cId="2204570138" sldId="280"/>
        </pc:sldMkLst>
      </pc:sldChg>
      <pc:sldChg chg="modTransition">
        <pc:chgData name="Joe Szorcsik" userId="b31927f54a73a4ca" providerId="LiveId" clId="{903E4C6E-EB43-4B8A-B25F-B5272A070EB7}" dt="2018-10-17T21:33:39.689" v="5"/>
        <pc:sldMkLst>
          <pc:docMk/>
          <pc:sldMk cId="3918659293" sldId="281"/>
        </pc:sldMkLst>
      </pc:sldChg>
      <pc:sldChg chg="modTransition">
        <pc:chgData name="Joe Szorcsik" userId="b31927f54a73a4ca" providerId="LiveId" clId="{903E4C6E-EB43-4B8A-B25F-B5272A070EB7}" dt="2018-10-17T21:33:39.689" v="5"/>
        <pc:sldMkLst>
          <pc:docMk/>
          <pc:sldMk cId="269836202" sldId="282"/>
        </pc:sldMkLst>
      </pc:sldChg>
      <pc:sldChg chg="modTransition">
        <pc:chgData name="Joe Szorcsik" userId="b31927f54a73a4ca" providerId="LiveId" clId="{903E4C6E-EB43-4B8A-B25F-B5272A070EB7}" dt="2018-10-17T21:33:39.689" v="5"/>
        <pc:sldMkLst>
          <pc:docMk/>
          <pc:sldMk cId="1613330174" sldId="283"/>
        </pc:sldMkLst>
      </pc:sldChg>
      <pc:sldChg chg="modTransition">
        <pc:chgData name="Joe Szorcsik" userId="b31927f54a73a4ca" providerId="LiveId" clId="{903E4C6E-EB43-4B8A-B25F-B5272A070EB7}" dt="2018-10-17T21:33:39.689" v="5"/>
        <pc:sldMkLst>
          <pc:docMk/>
          <pc:sldMk cId="3591757235" sldId="284"/>
        </pc:sldMkLst>
      </pc:sldChg>
      <pc:sldChg chg="modTransition">
        <pc:chgData name="Joe Szorcsik" userId="b31927f54a73a4ca" providerId="LiveId" clId="{903E4C6E-EB43-4B8A-B25F-B5272A070EB7}" dt="2018-10-17T21:33:39.689" v="5"/>
        <pc:sldMkLst>
          <pc:docMk/>
          <pc:sldMk cId="2974784523" sldId="285"/>
        </pc:sldMkLst>
      </pc:sldChg>
      <pc:sldChg chg="modTransition">
        <pc:chgData name="Joe Szorcsik" userId="b31927f54a73a4ca" providerId="LiveId" clId="{903E4C6E-EB43-4B8A-B25F-B5272A070EB7}" dt="2018-10-17T21:33:39.689" v="5"/>
        <pc:sldMkLst>
          <pc:docMk/>
          <pc:sldMk cId="575420308" sldId="286"/>
        </pc:sldMkLst>
      </pc:sldChg>
      <pc:sldChg chg="modTransition">
        <pc:chgData name="Joe Szorcsik" userId="b31927f54a73a4ca" providerId="LiveId" clId="{903E4C6E-EB43-4B8A-B25F-B5272A070EB7}" dt="2018-10-17T21:33:39.689" v="5"/>
        <pc:sldMkLst>
          <pc:docMk/>
          <pc:sldMk cId="3370248705" sldId="287"/>
        </pc:sldMkLst>
      </pc:sldChg>
      <pc:sldChg chg="modTransition">
        <pc:chgData name="Joe Szorcsik" userId="b31927f54a73a4ca" providerId="LiveId" clId="{903E4C6E-EB43-4B8A-B25F-B5272A070EB7}" dt="2018-10-17T21:33:39.689" v="5"/>
        <pc:sldMkLst>
          <pc:docMk/>
          <pc:sldMk cId="2754780129" sldId="288"/>
        </pc:sldMkLst>
      </pc:sldChg>
      <pc:sldChg chg="modTransition">
        <pc:chgData name="Joe Szorcsik" userId="b31927f54a73a4ca" providerId="LiveId" clId="{903E4C6E-EB43-4B8A-B25F-B5272A070EB7}" dt="2018-10-17T21:33:39.689" v="5"/>
        <pc:sldMkLst>
          <pc:docMk/>
          <pc:sldMk cId="4116017922" sldId="289"/>
        </pc:sldMkLst>
      </pc:sldChg>
      <pc:sldChg chg="add ord modTransition">
        <pc:chgData name="Joe Szorcsik" userId="b31927f54a73a4ca" providerId="LiveId" clId="{903E4C6E-EB43-4B8A-B25F-B5272A070EB7}" dt="2018-10-17T21:33:39.689" v="5"/>
        <pc:sldMkLst>
          <pc:docMk/>
          <pc:sldMk cId="1327818806" sldId="2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21B19B-DC86-4A8D-9668-4C70CF39E7B5}" type="datetimeFigureOut">
              <a:rPr lang="en-US" smtClean="0"/>
              <a:t>10/17/2018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26CF0-FB14-4597-9753-73EF70A6EF60}" type="slidenum">
              <a:rPr lang="en-US" smtClean="0"/>
              <a:t>‹#›</a:t>
            </a:fld>
            <a:endParaRPr lang="en-US"/>
          </a:p>
        </p:txBody>
      </p:sp>
    </p:spTree>
    <p:extLst>
      <p:ext uri="{BB962C8B-B14F-4D97-AF65-F5344CB8AC3E}">
        <p14:creationId xmlns:p14="http://schemas.microsoft.com/office/powerpoint/2010/main" val="1419091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Varsity	Consider positions.  If our best 20 are all attackers…</a:t>
            </a:r>
          </a:p>
          <a:p>
            <a:endParaRPr lang="en-US" dirty="0"/>
          </a:p>
          <a:p>
            <a:r>
              <a:rPr lang="en-US" dirty="0"/>
              <a:t>There is a physical component to player effectiveness.  Middle School players can make varsity, but be aware of the physical demands playing against 17-18 year </a:t>
            </a:r>
            <a:r>
              <a:rPr lang="en-US" dirty="0" err="1"/>
              <a:t>olds</a:t>
            </a:r>
            <a:r>
              <a:rPr lang="en-US" dirty="0"/>
              <a:t> when setting expectations.</a:t>
            </a:r>
          </a:p>
        </p:txBody>
      </p:sp>
      <p:sp>
        <p:nvSpPr>
          <p:cNvPr id="4" name="Slide Number Placeholder 3"/>
          <p:cNvSpPr>
            <a:spLocks noGrp="1"/>
          </p:cNvSpPr>
          <p:nvPr>
            <p:ph type="sldNum" sz="quarter" idx="5"/>
          </p:nvPr>
        </p:nvSpPr>
        <p:spPr/>
        <p:txBody>
          <a:bodyPr/>
          <a:lstStyle/>
          <a:p>
            <a:fld id="{96626CF0-FB14-4597-9753-73EF70A6EF60}" type="slidenum">
              <a:rPr lang="en-US" smtClean="0"/>
              <a:t>7</a:t>
            </a:fld>
            <a:endParaRPr lang="en-US"/>
          </a:p>
        </p:txBody>
      </p:sp>
    </p:spTree>
    <p:extLst>
      <p:ext uri="{BB962C8B-B14F-4D97-AF65-F5344CB8AC3E}">
        <p14:creationId xmlns:p14="http://schemas.microsoft.com/office/powerpoint/2010/main" val="3409325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26CF0-FB14-4597-9753-73EF70A6EF60}" type="slidenum">
              <a:rPr lang="en-US" smtClean="0"/>
              <a:t>16</a:t>
            </a:fld>
            <a:endParaRPr lang="en-US"/>
          </a:p>
        </p:txBody>
      </p:sp>
    </p:spTree>
    <p:extLst>
      <p:ext uri="{BB962C8B-B14F-4D97-AF65-F5344CB8AC3E}">
        <p14:creationId xmlns:p14="http://schemas.microsoft.com/office/powerpoint/2010/main" val="2333729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26CF0-FB14-4597-9753-73EF70A6EF60}" type="slidenum">
              <a:rPr lang="en-US" smtClean="0"/>
              <a:t>17</a:t>
            </a:fld>
            <a:endParaRPr lang="en-US"/>
          </a:p>
        </p:txBody>
      </p:sp>
    </p:spTree>
    <p:extLst>
      <p:ext uri="{BB962C8B-B14F-4D97-AF65-F5344CB8AC3E}">
        <p14:creationId xmlns:p14="http://schemas.microsoft.com/office/powerpoint/2010/main" val="1059528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26CF0-FB14-4597-9753-73EF70A6EF60}" type="slidenum">
              <a:rPr lang="en-US" smtClean="0"/>
              <a:t>18</a:t>
            </a:fld>
            <a:endParaRPr lang="en-US"/>
          </a:p>
        </p:txBody>
      </p:sp>
    </p:spTree>
    <p:extLst>
      <p:ext uri="{BB962C8B-B14F-4D97-AF65-F5344CB8AC3E}">
        <p14:creationId xmlns:p14="http://schemas.microsoft.com/office/powerpoint/2010/main" val="2105924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26CF0-FB14-4597-9753-73EF70A6EF60}" type="slidenum">
              <a:rPr lang="en-US" smtClean="0"/>
              <a:t>19</a:t>
            </a:fld>
            <a:endParaRPr lang="en-US"/>
          </a:p>
        </p:txBody>
      </p:sp>
    </p:spTree>
    <p:extLst>
      <p:ext uri="{BB962C8B-B14F-4D97-AF65-F5344CB8AC3E}">
        <p14:creationId xmlns:p14="http://schemas.microsoft.com/office/powerpoint/2010/main" val="3718067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26CF0-FB14-4597-9753-73EF70A6EF60}" type="slidenum">
              <a:rPr lang="en-US" smtClean="0"/>
              <a:t>20</a:t>
            </a:fld>
            <a:endParaRPr lang="en-US"/>
          </a:p>
        </p:txBody>
      </p:sp>
    </p:spTree>
    <p:extLst>
      <p:ext uri="{BB962C8B-B14F-4D97-AF65-F5344CB8AC3E}">
        <p14:creationId xmlns:p14="http://schemas.microsoft.com/office/powerpoint/2010/main" val="601502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26CF0-FB14-4597-9753-73EF70A6EF60}" type="slidenum">
              <a:rPr lang="en-US" smtClean="0"/>
              <a:t>21</a:t>
            </a:fld>
            <a:endParaRPr lang="en-US"/>
          </a:p>
        </p:txBody>
      </p:sp>
    </p:spTree>
    <p:extLst>
      <p:ext uri="{BB962C8B-B14F-4D97-AF65-F5344CB8AC3E}">
        <p14:creationId xmlns:p14="http://schemas.microsoft.com/office/powerpoint/2010/main" val="4245100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26CF0-FB14-4597-9753-73EF70A6EF60}" type="slidenum">
              <a:rPr lang="en-US" smtClean="0"/>
              <a:t>22</a:t>
            </a:fld>
            <a:endParaRPr lang="en-US"/>
          </a:p>
        </p:txBody>
      </p:sp>
    </p:spTree>
    <p:extLst>
      <p:ext uri="{BB962C8B-B14F-4D97-AF65-F5344CB8AC3E}">
        <p14:creationId xmlns:p14="http://schemas.microsoft.com/office/powerpoint/2010/main" val="1182792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26CF0-FB14-4597-9753-73EF70A6EF60}" type="slidenum">
              <a:rPr lang="en-US" smtClean="0"/>
              <a:t>23</a:t>
            </a:fld>
            <a:endParaRPr lang="en-US"/>
          </a:p>
        </p:txBody>
      </p:sp>
    </p:spTree>
    <p:extLst>
      <p:ext uri="{BB962C8B-B14F-4D97-AF65-F5344CB8AC3E}">
        <p14:creationId xmlns:p14="http://schemas.microsoft.com/office/powerpoint/2010/main" val="1536137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26CF0-FB14-4597-9753-73EF70A6EF60}" type="slidenum">
              <a:rPr lang="en-US" smtClean="0"/>
              <a:t>24</a:t>
            </a:fld>
            <a:endParaRPr lang="en-US"/>
          </a:p>
        </p:txBody>
      </p:sp>
    </p:spTree>
    <p:extLst>
      <p:ext uri="{BB962C8B-B14F-4D97-AF65-F5344CB8AC3E}">
        <p14:creationId xmlns:p14="http://schemas.microsoft.com/office/powerpoint/2010/main" val="1129162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26CF0-FB14-4597-9753-73EF70A6EF60}" type="slidenum">
              <a:rPr lang="en-US" smtClean="0"/>
              <a:t>25</a:t>
            </a:fld>
            <a:endParaRPr lang="en-US"/>
          </a:p>
        </p:txBody>
      </p:sp>
    </p:spTree>
    <p:extLst>
      <p:ext uri="{BB962C8B-B14F-4D97-AF65-F5344CB8AC3E}">
        <p14:creationId xmlns:p14="http://schemas.microsoft.com/office/powerpoint/2010/main" val="2975562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26CF0-FB14-4597-9753-73EF70A6EF60}" type="slidenum">
              <a:rPr lang="en-US" smtClean="0"/>
              <a:t>8</a:t>
            </a:fld>
            <a:endParaRPr lang="en-US"/>
          </a:p>
        </p:txBody>
      </p:sp>
    </p:spTree>
    <p:extLst>
      <p:ext uri="{BB962C8B-B14F-4D97-AF65-F5344CB8AC3E}">
        <p14:creationId xmlns:p14="http://schemas.microsoft.com/office/powerpoint/2010/main" val="833706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26CF0-FB14-4597-9753-73EF70A6EF60}" type="slidenum">
              <a:rPr lang="en-US" smtClean="0"/>
              <a:t>26</a:t>
            </a:fld>
            <a:endParaRPr lang="en-US"/>
          </a:p>
        </p:txBody>
      </p:sp>
    </p:spTree>
    <p:extLst>
      <p:ext uri="{BB962C8B-B14F-4D97-AF65-F5344CB8AC3E}">
        <p14:creationId xmlns:p14="http://schemas.microsoft.com/office/powerpoint/2010/main" val="1580361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26CF0-FB14-4597-9753-73EF70A6EF60}" type="slidenum">
              <a:rPr lang="en-US" smtClean="0"/>
              <a:t>27</a:t>
            </a:fld>
            <a:endParaRPr lang="en-US"/>
          </a:p>
        </p:txBody>
      </p:sp>
    </p:spTree>
    <p:extLst>
      <p:ext uri="{BB962C8B-B14F-4D97-AF65-F5344CB8AC3E}">
        <p14:creationId xmlns:p14="http://schemas.microsoft.com/office/powerpoint/2010/main" val="3832121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26CF0-FB14-4597-9753-73EF70A6EF60}" type="slidenum">
              <a:rPr lang="en-US" smtClean="0"/>
              <a:t>28</a:t>
            </a:fld>
            <a:endParaRPr lang="en-US"/>
          </a:p>
        </p:txBody>
      </p:sp>
    </p:spTree>
    <p:extLst>
      <p:ext uri="{BB962C8B-B14F-4D97-AF65-F5344CB8AC3E}">
        <p14:creationId xmlns:p14="http://schemas.microsoft.com/office/powerpoint/2010/main" val="2232982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26CF0-FB14-4597-9753-73EF70A6EF60}" type="slidenum">
              <a:rPr lang="en-US" smtClean="0"/>
              <a:t>29</a:t>
            </a:fld>
            <a:endParaRPr lang="en-US"/>
          </a:p>
        </p:txBody>
      </p:sp>
    </p:spTree>
    <p:extLst>
      <p:ext uri="{BB962C8B-B14F-4D97-AF65-F5344CB8AC3E}">
        <p14:creationId xmlns:p14="http://schemas.microsoft.com/office/powerpoint/2010/main" val="2171197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26CF0-FB14-4597-9753-73EF70A6EF60}" type="slidenum">
              <a:rPr lang="en-US" smtClean="0"/>
              <a:t>30</a:t>
            </a:fld>
            <a:endParaRPr lang="en-US"/>
          </a:p>
        </p:txBody>
      </p:sp>
    </p:spTree>
    <p:extLst>
      <p:ext uri="{BB962C8B-B14F-4D97-AF65-F5344CB8AC3E}">
        <p14:creationId xmlns:p14="http://schemas.microsoft.com/office/powerpoint/2010/main" val="491777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26CF0-FB14-4597-9753-73EF70A6EF60}" type="slidenum">
              <a:rPr lang="en-US" smtClean="0"/>
              <a:t>9</a:t>
            </a:fld>
            <a:endParaRPr lang="en-US"/>
          </a:p>
        </p:txBody>
      </p:sp>
    </p:spTree>
    <p:extLst>
      <p:ext uri="{BB962C8B-B14F-4D97-AF65-F5344CB8AC3E}">
        <p14:creationId xmlns:p14="http://schemas.microsoft.com/office/powerpoint/2010/main" val="1347833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26CF0-FB14-4597-9753-73EF70A6EF60}" type="slidenum">
              <a:rPr lang="en-US" smtClean="0"/>
              <a:t>10</a:t>
            </a:fld>
            <a:endParaRPr lang="en-US"/>
          </a:p>
        </p:txBody>
      </p:sp>
    </p:spTree>
    <p:extLst>
      <p:ext uri="{BB962C8B-B14F-4D97-AF65-F5344CB8AC3E}">
        <p14:creationId xmlns:p14="http://schemas.microsoft.com/office/powerpoint/2010/main" val="178994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26CF0-FB14-4597-9753-73EF70A6EF60}" type="slidenum">
              <a:rPr lang="en-US" smtClean="0"/>
              <a:t>11</a:t>
            </a:fld>
            <a:endParaRPr lang="en-US"/>
          </a:p>
        </p:txBody>
      </p:sp>
    </p:spTree>
    <p:extLst>
      <p:ext uri="{BB962C8B-B14F-4D97-AF65-F5344CB8AC3E}">
        <p14:creationId xmlns:p14="http://schemas.microsoft.com/office/powerpoint/2010/main" val="1672919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26CF0-FB14-4597-9753-73EF70A6EF60}" type="slidenum">
              <a:rPr lang="en-US" smtClean="0"/>
              <a:t>12</a:t>
            </a:fld>
            <a:endParaRPr lang="en-US"/>
          </a:p>
        </p:txBody>
      </p:sp>
    </p:spTree>
    <p:extLst>
      <p:ext uri="{BB962C8B-B14F-4D97-AF65-F5344CB8AC3E}">
        <p14:creationId xmlns:p14="http://schemas.microsoft.com/office/powerpoint/2010/main" val="705722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26CF0-FB14-4597-9753-73EF70A6EF60}" type="slidenum">
              <a:rPr lang="en-US" smtClean="0"/>
              <a:t>13</a:t>
            </a:fld>
            <a:endParaRPr lang="en-US"/>
          </a:p>
        </p:txBody>
      </p:sp>
    </p:spTree>
    <p:extLst>
      <p:ext uri="{BB962C8B-B14F-4D97-AF65-F5344CB8AC3E}">
        <p14:creationId xmlns:p14="http://schemas.microsoft.com/office/powerpoint/2010/main" val="3674820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26CF0-FB14-4597-9753-73EF70A6EF60}" type="slidenum">
              <a:rPr lang="en-US" smtClean="0"/>
              <a:t>14</a:t>
            </a:fld>
            <a:endParaRPr lang="en-US"/>
          </a:p>
        </p:txBody>
      </p:sp>
    </p:spTree>
    <p:extLst>
      <p:ext uri="{BB962C8B-B14F-4D97-AF65-F5344CB8AC3E}">
        <p14:creationId xmlns:p14="http://schemas.microsoft.com/office/powerpoint/2010/main" val="61637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26CF0-FB14-4597-9753-73EF70A6EF60}" type="slidenum">
              <a:rPr lang="en-US" smtClean="0"/>
              <a:t>15</a:t>
            </a:fld>
            <a:endParaRPr lang="en-US"/>
          </a:p>
        </p:txBody>
      </p:sp>
    </p:spTree>
    <p:extLst>
      <p:ext uri="{BB962C8B-B14F-4D97-AF65-F5344CB8AC3E}">
        <p14:creationId xmlns:p14="http://schemas.microsoft.com/office/powerpoint/2010/main" val="2271324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3E1CE-5738-461A-BD31-AAFB48536C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85AD49-D983-4F97-A6F0-B4439B139E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C1ACDD-963D-4B1F-8D59-7455434C0C1E}"/>
              </a:ext>
            </a:extLst>
          </p:cNvPr>
          <p:cNvSpPr>
            <a:spLocks noGrp="1"/>
          </p:cNvSpPr>
          <p:nvPr>
            <p:ph type="dt" sz="half" idx="10"/>
          </p:nvPr>
        </p:nvSpPr>
        <p:spPr/>
        <p:txBody>
          <a:bodyPr/>
          <a:lstStyle/>
          <a:p>
            <a:fld id="{BED7B183-4183-471C-ACED-D46C74C03EBB}" type="datetimeFigureOut">
              <a:rPr lang="en-US" smtClean="0"/>
              <a:t>10/17/2018</a:t>
            </a:fld>
            <a:endParaRPr lang="en-US"/>
          </a:p>
        </p:txBody>
      </p:sp>
      <p:sp>
        <p:nvSpPr>
          <p:cNvPr id="5" name="Footer Placeholder 4">
            <a:extLst>
              <a:ext uri="{FF2B5EF4-FFF2-40B4-BE49-F238E27FC236}">
                <a16:creationId xmlns:a16="http://schemas.microsoft.com/office/drawing/2014/main" id="{835558DD-EA90-4D3A-8AD0-C1A3F24CC2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56DD26-686D-4363-8454-27D5690B1141}"/>
              </a:ext>
            </a:extLst>
          </p:cNvPr>
          <p:cNvSpPr>
            <a:spLocks noGrp="1"/>
          </p:cNvSpPr>
          <p:nvPr>
            <p:ph type="sldNum" sz="quarter" idx="12"/>
          </p:nvPr>
        </p:nvSpPr>
        <p:spPr/>
        <p:txBody>
          <a:bodyPr/>
          <a:lstStyle/>
          <a:p>
            <a:fld id="{578B8079-5DA7-418A-9DE5-923AAA9484C0}" type="slidenum">
              <a:rPr lang="en-US" smtClean="0"/>
              <a:t>‹#›</a:t>
            </a:fld>
            <a:endParaRPr lang="en-US"/>
          </a:p>
        </p:txBody>
      </p:sp>
    </p:spTree>
    <p:extLst>
      <p:ext uri="{BB962C8B-B14F-4D97-AF65-F5344CB8AC3E}">
        <p14:creationId xmlns:p14="http://schemas.microsoft.com/office/powerpoint/2010/main" val="2946716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B3685-1C47-4639-B9A7-2A47A92132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730E6F-97BE-47DB-8B89-83A69C54F7E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F881E-BAFC-437F-8442-7527F5737CD2}"/>
              </a:ext>
            </a:extLst>
          </p:cNvPr>
          <p:cNvSpPr>
            <a:spLocks noGrp="1"/>
          </p:cNvSpPr>
          <p:nvPr>
            <p:ph type="dt" sz="half" idx="10"/>
          </p:nvPr>
        </p:nvSpPr>
        <p:spPr/>
        <p:txBody>
          <a:bodyPr/>
          <a:lstStyle/>
          <a:p>
            <a:fld id="{BED7B183-4183-471C-ACED-D46C74C03EBB}" type="datetimeFigureOut">
              <a:rPr lang="en-US" smtClean="0"/>
              <a:t>10/17/2018</a:t>
            </a:fld>
            <a:endParaRPr lang="en-US"/>
          </a:p>
        </p:txBody>
      </p:sp>
      <p:sp>
        <p:nvSpPr>
          <p:cNvPr id="5" name="Footer Placeholder 4">
            <a:extLst>
              <a:ext uri="{FF2B5EF4-FFF2-40B4-BE49-F238E27FC236}">
                <a16:creationId xmlns:a16="http://schemas.microsoft.com/office/drawing/2014/main" id="{C3143C21-4BBD-47EA-975E-954A07F67C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51814B-F13A-40AD-8D35-B32B21D6D549}"/>
              </a:ext>
            </a:extLst>
          </p:cNvPr>
          <p:cNvSpPr>
            <a:spLocks noGrp="1"/>
          </p:cNvSpPr>
          <p:nvPr>
            <p:ph type="sldNum" sz="quarter" idx="12"/>
          </p:nvPr>
        </p:nvSpPr>
        <p:spPr/>
        <p:txBody>
          <a:bodyPr/>
          <a:lstStyle/>
          <a:p>
            <a:fld id="{578B8079-5DA7-418A-9DE5-923AAA9484C0}" type="slidenum">
              <a:rPr lang="en-US" smtClean="0"/>
              <a:t>‹#›</a:t>
            </a:fld>
            <a:endParaRPr lang="en-US"/>
          </a:p>
        </p:txBody>
      </p:sp>
    </p:spTree>
    <p:extLst>
      <p:ext uri="{BB962C8B-B14F-4D97-AF65-F5344CB8AC3E}">
        <p14:creationId xmlns:p14="http://schemas.microsoft.com/office/powerpoint/2010/main" val="270871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6F7585-FCAE-4D8D-87AF-8DA8B7399A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DE23C7-C905-44ED-BD69-6F9EACA6D23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57DB5-048E-4800-803B-00BA2A42E7AD}"/>
              </a:ext>
            </a:extLst>
          </p:cNvPr>
          <p:cNvSpPr>
            <a:spLocks noGrp="1"/>
          </p:cNvSpPr>
          <p:nvPr>
            <p:ph type="dt" sz="half" idx="10"/>
          </p:nvPr>
        </p:nvSpPr>
        <p:spPr/>
        <p:txBody>
          <a:bodyPr/>
          <a:lstStyle/>
          <a:p>
            <a:fld id="{BED7B183-4183-471C-ACED-D46C74C03EBB}" type="datetimeFigureOut">
              <a:rPr lang="en-US" smtClean="0"/>
              <a:t>10/17/2018</a:t>
            </a:fld>
            <a:endParaRPr lang="en-US"/>
          </a:p>
        </p:txBody>
      </p:sp>
      <p:sp>
        <p:nvSpPr>
          <p:cNvPr id="5" name="Footer Placeholder 4">
            <a:extLst>
              <a:ext uri="{FF2B5EF4-FFF2-40B4-BE49-F238E27FC236}">
                <a16:creationId xmlns:a16="http://schemas.microsoft.com/office/drawing/2014/main" id="{88ECF1EE-F830-4CB2-9936-1AB0074D19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72745E-AAA6-4476-9BA3-3288600227E0}"/>
              </a:ext>
            </a:extLst>
          </p:cNvPr>
          <p:cNvSpPr>
            <a:spLocks noGrp="1"/>
          </p:cNvSpPr>
          <p:nvPr>
            <p:ph type="sldNum" sz="quarter" idx="12"/>
          </p:nvPr>
        </p:nvSpPr>
        <p:spPr/>
        <p:txBody>
          <a:bodyPr/>
          <a:lstStyle/>
          <a:p>
            <a:fld id="{578B8079-5DA7-418A-9DE5-923AAA9484C0}" type="slidenum">
              <a:rPr lang="en-US" smtClean="0"/>
              <a:t>‹#›</a:t>
            </a:fld>
            <a:endParaRPr lang="en-US"/>
          </a:p>
        </p:txBody>
      </p:sp>
    </p:spTree>
    <p:extLst>
      <p:ext uri="{BB962C8B-B14F-4D97-AF65-F5344CB8AC3E}">
        <p14:creationId xmlns:p14="http://schemas.microsoft.com/office/powerpoint/2010/main" val="141927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DB29-2019-4FD5-89A9-EA380CDA11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58595C-960D-4796-BB50-E6B10E421CA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71230D-FF8D-4DDF-A37C-08D1DFCAA2EB}"/>
              </a:ext>
            </a:extLst>
          </p:cNvPr>
          <p:cNvSpPr>
            <a:spLocks noGrp="1"/>
          </p:cNvSpPr>
          <p:nvPr>
            <p:ph type="dt" sz="half" idx="10"/>
          </p:nvPr>
        </p:nvSpPr>
        <p:spPr/>
        <p:txBody>
          <a:bodyPr/>
          <a:lstStyle/>
          <a:p>
            <a:fld id="{BED7B183-4183-471C-ACED-D46C74C03EBB}" type="datetimeFigureOut">
              <a:rPr lang="en-US" smtClean="0"/>
              <a:t>10/17/2018</a:t>
            </a:fld>
            <a:endParaRPr lang="en-US"/>
          </a:p>
        </p:txBody>
      </p:sp>
      <p:sp>
        <p:nvSpPr>
          <p:cNvPr id="5" name="Footer Placeholder 4">
            <a:extLst>
              <a:ext uri="{FF2B5EF4-FFF2-40B4-BE49-F238E27FC236}">
                <a16:creationId xmlns:a16="http://schemas.microsoft.com/office/drawing/2014/main" id="{7DDD2BA1-FB97-4717-9B0D-8C2FFACAB8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6B65C2-9177-42E7-9EAF-B71ADF61F3A9}"/>
              </a:ext>
            </a:extLst>
          </p:cNvPr>
          <p:cNvSpPr>
            <a:spLocks noGrp="1"/>
          </p:cNvSpPr>
          <p:nvPr>
            <p:ph type="sldNum" sz="quarter" idx="12"/>
          </p:nvPr>
        </p:nvSpPr>
        <p:spPr/>
        <p:txBody>
          <a:bodyPr/>
          <a:lstStyle/>
          <a:p>
            <a:fld id="{578B8079-5DA7-418A-9DE5-923AAA9484C0}" type="slidenum">
              <a:rPr lang="en-US" smtClean="0"/>
              <a:t>‹#›</a:t>
            </a:fld>
            <a:endParaRPr lang="en-US"/>
          </a:p>
        </p:txBody>
      </p:sp>
    </p:spTree>
    <p:extLst>
      <p:ext uri="{BB962C8B-B14F-4D97-AF65-F5344CB8AC3E}">
        <p14:creationId xmlns:p14="http://schemas.microsoft.com/office/powerpoint/2010/main" val="608168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59460-5C25-4B19-9397-B4185E9953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06B7D6-AB7C-4C0D-9BB8-85782D4F20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DB465CB-855A-4F5F-A32E-AFC85822EAD5}"/>
              </a:ext>
            </a:extLst>
          </p:cNvPr>
          <p:cNvSpPr>
            <a:spLocks noGrp="1"/>
          </p:cNvSpPr>
          <p:nvPr>
            <p:ph type="dt" sz="half" idx="10"/>
          </p:nvPr>
        </p:nvSpPr>
        <p:spPr/>
        <p:txBody>
          <a:bodyPr/>
          <a:lstStyle/>
          <a:p>
            <a:fld id="{BED7B183-4183-471C-ACED-D46C74C03EBB}" type="datetimeFigureOut">
              <a:rPr lang="en-US" smtClean="0"/>
              <a:t>10/17/2018</a:t>
            </a:fld>
            <a:endParaRPr lang="en-US"/>
          </a:p>
        </p:txBody>
      </p:sp>
      <p:sp>
        <p:nvSpPr>
          <p:cNvPr id="5" name="Footer Placeholder 4">
            <a:extLst>
              <a:ext uri="{FF2B5EF4-FFF2-40B4-BE49-F238E27FC236}">
                <a16:creationId xmlns:a16="http://schemas.microsoft.com/office/drawing/2014/main" id="{EDDF608D-7EA3-4219-9C0B-2F26246673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1A0340-5305-4ACC-B52A-A1F23C2A6766}"/>
              </a:ext>
            </a:extLst>
          </p:cNvPr>
          <p:cNvSpPr>
            <a:spLocks noGrp="1"/>
          </p:cNvSpPr>
          <p:nvPr>
            <p:ph type="sldNum" sz="quarter" idx="12"/>
          </p:nvPr>
        </p:nvSpPr>
        <p:spPr/>
        <p:txBody>
          <a:bodyPr/>
          <a:lstStyle/>
          <a:p>
            <a:fld id="{578B8079-5DA7-418A-9DE5-923AAA9484C0}" type="slidenum">
              <a:rPr lang="en-US" smtClean="0"/>
              <a:t>‹#›</a:t>
            </a:fld>
            <a:endParaRPr lang="en-US"/>
          </a:p>
        </p:txBody>
      </p:sp>
    </p:spTree>
    <p:extLst>
      <p:ext uri="{BB962C8B-B14F-4D97-AF65-F5344CB8AC3E}">
        <p14:creationId xmlns:p14="http://schemas.microsoft.com/office/powerpoint/2010/main" val="257564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71FD5-CB06-4155-8DA1-4ED5D306C2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ED499B-2EC0-40F4-AF5C-ACA67D657E4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2BE0AA-2EF3-4993-8626-CD8ED123010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338C43-9C78-4CB4-A7D5-F80B50E2BC13}"/>
              </a:ext>
            </a:extLst>
          </p:cNvPr>
          <p:cNvSpPr>
            <a:spLocks noGrp="1"/>
          </p:cNvSpPr>
          <p:nvPr>
            <p:ph type="dt" sz="half" idx="10"/>
          </p:nvPr>
        </p:nvSpPr>
        <p:spPr/>
        <p:txBody>
          <a:bodyPr/>
          <a:lstStyle/>
          <a:p>
            <a:fld id="{BED7B183-4183-471C-ACED-D46C74C03EBB}" type="datetimeFigureOut">
              <a:rPr lang="en-US" smtClean="0"/>
              <a:t>10/17/2018</a:t>
            </a:fld>
            <a:endParaRPr lang="en-US"/>
          </a:p>
        </p:txBody>
      </p:sp>
      <p:sp>
        <p:nvSpPr>
          <p:cNvPr id="6" name="Footer Placeholder 5">
            <a:extLst>
              <a:ext uri="{FF2B5EF4-FFF2-40B4-BE49-F238E27FC236}">
                <a16:creationId xmlns:a16="http://schemas.microsoft.com/office/drawing/2014/main" id="{E1FA2300-9749-4966-BA36-7CB2262B44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310F7B-8005-4AAF-9D3E-A46DDE6F990A}"/>
              </a:ext>
            </a:extLst>
          </p:cNvPr>
          <p:cNvSpPr>
            <a:spLocks noGrp="1"/>
          </p:cNvSpPr>
          <p:nvPr>
            <p:ph type="sldNum" sz="quarter" idx="12"/>
          </p:nvPr>
        </p:nvSpPr>
        <p:spPr/>
        <p:txBody>
          <a:bodyPr/>
          <a:lstStyle/>
          <a:p>
            <a:fld id="{578B8079-5DA7-418A-9DE5-923AAA9484C0}" type="slidenum">
              <a:rPr lang="en-US" smtClean="0"/>
              <a:t>‹#›</a:t>
            </a:fld>
            <a:endParaRPr lang="en-US"/>
          </a:p>
        </p:txBody>
      </p:sp>
    </p:spTree>
    <p:extLst>
      <p:ext uri="{BB962C8B-B14F-4D97-AF65-F5344CB8AC3E}">
        <p14:creationId xmlns:p14="http://schemas.microsoft.com/office/powerpoint/2010/main" val="2358260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A6083-E9AE-4ABD-99CE-28A542EE9F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06054B-0E79-45B7-8BA7-CD14C18C93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15831E9-39D1-4934-BE9B-3B9FA646B1D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D23932-62CC-44A6-BAC9-98A77B11D3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B1AE36B-38F3-4963-BFAE-7CE915E1F36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91C373-C22D-4CDC-A97A-5E354403AC1D}"/>
              </a:ext>
            </a:extLst>
          </p:cNvPr>
          <p:cNvSpPr>
            <a:spLocks noGrp="1"/>
          </p:cNvSpPr>
          <p:nvPr>
            <p:ph type="dt" sz="half" idx="10"/>
          </p:nvPr>
        </p:nvSpPr>
        <p:spPr/>
        <p:txBody>
          <a:bodyPr/>
          <a:lstStyle/>
          <a:p>
            <a:fld id="{BED7B183-4183-471C-ACED-D46C74C03EBB}" type="datetimeFigureOut">
              <a:rPr lang="en-US" smtClean="0"/>
              <a:t>10/17/2018</a:t>
            </a:fld>
            <a:endParaRPr lang="en-US"/>
          </a:p>
        </p:txBody>
      </p:sp>
      <p:sp>
        <p:nvSpPr>
          <p:cNvPr id="8" name="Footer Placeholder 7">
            <a:extLst>
              <a:ext uri="{FF2B5EF4-FFF2-40B4-BE49-F238E27FC236}">
                <a16:creationId xmlns:a16="http://schemas.microsoft.com/office/drawing/2014/main" id="{2F3014E4-7B2D-47E2-932E-F2872C2546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D726F7-B68C-420F-B6D4-E0B413426568}"/>
              </a:ext>
            </a:extLst>
          </p:cNvPr>
          <p:cNvSpPr>
            <a:spLocks noGrp="1"/>
          </p:cNvSpPr>
          <p:nvPr>
            <p:ph type="sldNum" sz="quarter" idx="12"/>
          </p:nvPr>
        </p:nvSpPr>
        <p:spPr/>
        <p:txBody>
          <a:bodyPr/>
          <a:lstStyle/>
          <a:p>
            <a:fld id="{578B8079-5DA7-418A-9DE5-923AAA9484C0}" type="slidenum">
              <a:rPr lang="en-US" smtClean="0"/>
              <a:t>‹#›</a:t>
            </a:fld>
            <a:endParaRPr lang="en-US"/>
          </a:p>
        </p:txBody>
      </p:sp>
    </p:spTree>
    <p:extLst>
      <p:ext uri="{BB962C8B-B14F-4D97-AF65-F5344CB8AC3E}">
        <p14:creationId xmlns:p14="http://schemas.microsoft.com/office/powerpoint/2010/main" val="1173458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76568-8C00-4D01-9E4B-14D85B151F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C514EB-1FA9-4C9D-8728-6D173EC548D0}"/>
              </a:ext>
            </a:extLst>
          </p:cNvPr>
          <p:cNvSpPr>
            <a:spLocks noGrp="1"/>
          </p:cNvSpPr>
          <p:nvPr>
            <p:ph type="dt" sz="half" idx="10"/>
          </p:nvPr>
        </p:nvSpPr>
        <p:spPr/>
        <p:txBody>
          <a:bodyPr/>
          <a:lstStyle/>
          <a:p>
            <a:fld id="{BED7B183-4183-471C-ACED-D46C74C03EBB}" type="datetimeFigureOut">
              <a:rPr lang="en-US" smtClean="0"/>
              <a:t>10/17/2018</a:t>
            </a:fld>
            <a:endParaRPr lang="en-US"/>
          </a:p>
        </p:txBody>
      </p:sp>
      <p:sp>
        <p:nvSpPr>
          <p:cNvPr id="4" name="Footer Placeholder 3">
            <a:extLst>
              <a:ext uri="{FF2B5EF4-FFF2-40B4-BE49-F238E27FC236}">
                <a16:creationId xmlns:a16="http://schemas.microsoft.com/office/drawing/2014/main" id="{EB0EB62A-605E-4196-AAE3-C28B651D1D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A96E1C-02E4-48F1-927F-AA6567728A25}"/>
              </a:ext>
            </a:extLst>
          </p:cNvPr>
          <p:cNvSpPr>
            <a:spLocks noGrp="1"/>
          </p:cNvSpPr>
          <p:nvPr>
            <p:ph type="sldNum" sz="quarter" idx="12"/>
          </p:nvPr>
        </p:nvSpPr>
        <p:spPr/>
        <p:txBody>
          <a:bodyPr/>
          <a:lstStyle/>
          <a:p>
            <a:fld id="{578B8079-5DA7-418A-9DE5-923AAA9484C0}" type="slidenum">
              <a:rPr lang="en-US" smtClean="0"/>
              <a:t>‹#›</a:t>
            </a:fld>
            <a:endParaRPr lang="en-US"/>
          </a:p>
        </p:txBody>
      </p:sp>
    </p:spTree>
    <p:extLst>
      <p:ext uri="{BB962C8B-B14F-4D97-AF65-F5344CB8AC3E}">
        <p14:creationId xmlns:p14="http://schemas.microsoft.com/office/powerpoint/2010/main" val="450063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934B22-44A0-4071-B60B-C214C3D7F74D}"/>
              </a:ext>
            </a:extLst>
          </p:cNvPr>
          <p:cNvSpPr>
            <a:spLocks noGrp="1"/>
          </p:cNvSpPr>
          <p:nvPr>
            <p:ph type="dt" sz="half" idx="10"/>
          </p:nvPr>
        </p:nvSpPr>
        <p:spPr/>
        <p:txBody>
          <a:bodyPr/>
          <a:lstStyle/>
          <a:p>
            <a:fld id="{BED7B183-4183-471C-ACED-D46C74C03EBB}" type="datetimeFigureOut">
              <a:rPr lang="en-US" smtClean="0"/>
              <a:t>10/17/2018</a:t>
            </a:fld>
            <a:endParaRPr lang="en-US"/>
          </a:p>
        </p:txBody>
      </p:sp>
      <p:sp>
        <p:nvSpPr>
          <p:cNvPr id="3" name="Footer Placeholder 2">
            <a:extLst>
              <a:ext uri="{FF2B5EF4-FFF2-40B4-BE49-F238E27FC236}">
                <a16:creationId xmlns:a16="http://schemas.microsoft.com/office/drawing/2014/main" id="{41653CCF-E3C1-46A5-875E-70728DA656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89DE7A-D373-4FFB-870A-45AAE22B56D4}"/>
              </a:ext>
            </a:extLst>
          </p:cNvPr>
          <p:cNvSpPr>
            <a:spLocks noGrp="1"/>
          </p:cNvSpPr>
          <p:nvPr>
            <p:ph type="sldNum" sz="quarter" idx="12"/>
          </p:nvPr>
        </p:nvSpPr>
        <p:spPr/>
        <p:txBody>
          <a:bodyPr/>
          <a:lstStyle/>
          <a:p>
            <a:fld id="{578B8079-5DA7-418A-9DE5-923AAA9484C0}" type="slidenum">
              <a:rPr lang="en-US" smtClean="0"/>
              <a:t>‹#›</a:t>
            </a:fld>
            <a:endParaRPr lang="en-US"/>
          </a:p>
        </p:txBody>
      </p:sp>
    </p:spTree>
    <p:extLst>
      <p:ext uri="{BB962C8B-B14F-4D97-AF65-F5344CB8AC3E}">
        <p14:creationId xmlns:p14="http://schemas.microsoft.com/office/powerpoint/2010/main" val="3443369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C1B09-23B3-4F07-B853-93F991AD69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47C984-619E-4160-BB36-5B0F793CDC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1A82BE-9032-4708-A7D2-4E4558430D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8F49CED-F76A-484F-ADDB-A67BFFBFCE27}"/>
              </a:ext>
            </a:extLst>
          </p:cNvPr>
          <p:cNvSpPr>
            <a:spLocks noGrp="1"/>
          </p:cNvSpPr>
          <p:nvPr>
            <p:ph type="dt" sz="half" idx="10"/>
          </p:nvPr>
        </p:nvSpPr>
        <p:spPr/>
        <p:txBody>
          <a:bodyPr/>
          <a:lstStyle/>
          <a:p>
            <a:fld id="{BED7B183-4183-471C-ACED-D46C74C03EBB}" type="datetimeFigureOut">
              <a:rPr lang="en-US" smtClean="0"/>
              <a:t>10/17/2018</a:t>
            </a:fld>
            <a:endParaRPr lang="en-US"/>
          </a:p>
        </p:txBody>
      </p:sp>
      <p:sp>
        <p:nvSpPr>
          <p:cNvPr id="6" name="Footer Placeholder 5">
            <a:extLst>
              <a:ext uri="{FF2B5EF4-FFF2-40B4-BE49-F238E27FC236}">
                <a16:creationId xmlns:a16="http://schemas.microsoft.com/office/drawing/2014/main" id="{38042746-B6E4-4D68-B231-E8F7461FDB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4E79DD-A31B-4D49-95D6-516529C37019}"/>
              </a:ext>
            </a:extLst>
          </p:cNvPr>
          <p:cNvSpPr>
            <a:spLocks noGrp="1"/>
          </p:cNvSpPr>
          <p:nvPr>
            <p:ph type="sldNum" sz="quarter" idx="12"/>
          </p:nvPr>
        </p:nvSpPr>
        <p:spPr/>
        <p:txBody>
          <a:bodyPr/>
          <a:lstStyle/>
          <a:p>
            <a:fld id="{578B8079-5DA7-418A-9DE5-923AAA9484C0}" type="slidenum">
              <a:rPr lang="en-US" smtClean="0"/>
              <a:t>‹#›</a:t>
            </a:fld>
            <a:endParaRPr lang="en-US"/>
          </a:p>
        </p:txBody>
      </p:sp>
    </p:spTree>
    <p:extLst>
      <p:ext uri="{BB962C8B-B14F-4D97-AF65-F5344CB8AC3E}">
        <p14:creationId xmlns:p14="http://schemas.microsoft.com/office/powerpoint/2010/main" val="136699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150FB-05E5-4F5A-AC15-43FF396AB4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81A15A-2F93-4DA8-9D28-101141A0CC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983DBF-2CF5-43BF-8788-624EFE48C0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0D4F005-5531-4596-81B7-29001013B25D}"/>
              </a:ext>
            </a:extLst>
          </p:cNvPr>
          <p:cNvSpPr>
            <a:spLocks noGrp="1"/>
          </p:cNvSpPr>
          <p:nvPr>
            <p:ph type="dt" sz="half" idx="10"/>
          </p:nvPr>
        </p:nvSpPr>
        <p:spPr/>
        <p:txBody>
          <a:bodyPr/>
          <a:lstStyle/>
          <a:p>
            <a:fld id="{BED7B183-4183-471C-ACED-D46C74C03EBB}" type="datetimeFigureOut">
              <a:rPr lang="en-US" smtClean="0"/>
              <a:t>10/17/2018</a:t>
            </a:fld>
            <a:endParaRPr lang="en-US"/>
          </a:p>
        </p:txBody>
      </p:sp>
      <p:sp>
        <p:nvSpPr>
          <p:cNvPr id="6" name="Footer Placeholder 5">
            <a:extLst>
              <a:ext uri="{FF2B5EF4-FFF2-40B4-BE49-F238E27FC236}">
                <a16:creationId xmlns:a16="http://schemas.microsoft.com/office/drawing/2014/main" id="{E7E177A2-C72B-4D92-BE46-2AB752DBAA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C929CA-94FC-4A02-BA55-57C70797DE23}"/>
              </a:ext>
            </a:extLst>
          </p:cNvPr>
          <p:cNvSpPr>
            <a:spLocks noGrp="1"/>
          </p:cNvSpPr>
          <p:nvPr>
            <p:ph type="sldNum" sz="quarter" idx="12"/>
          </p:nvPr>
        </p:nvSpPr>
        <p:spPr/>
        <p:txBody>
          <a:bodyPr/>
          <a:lstStyle/>
          <a:p>
            <a:fld id="{578B8079-5DA7-418A-9DE5-923AAA9484C0}" type="slidenum">
              <a:rPr lang="en-US" smtClean="0"/>
              <a:t>‹#›</a:t>
            </a:fld>
            <a:endParaRPr lang="en-US"/>
          </a:p>
        </p:txBody>
      </p:sp>
    </p:spTree>
    <p:extLst>
      <p:ext uri="{BB962C8B-B14F-4D97-AF65-F5344CB8AC3E}">
        <p14:creationId xmlns:p14="http://schemas.microsoft.com/office/powerpoint/2010/main" val="2932880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BB2AB2-DE52-4C55-950F-9AACDC1382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41489A-D0CB-4A8D-999E-9E7DB1A3B8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5E46C1-2989-459D-A568-AF89552108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D7B183-4183-471C-ACED-D46C74C03EBB}" type="datetimeFigureOut">
              <a:rPr lang="en-US" smtClean="0"/>
              <a:t>10/17/2018</a:t>
            </a:fld>
            <a:endParaRPr lang="en-US"/>
          </a:p>
        </p:txBody>
      </p:sp>
      <p:sp>
        <p:nvSpPr>
          <p:cNvPr id="5" name="Footer Placeholder 4">
            <a:extLst>
              <a:ext uri="{FF2B5EF4-FFF2-40B4-BE49-F238E27FC236}">
                <a16:creationId xmlns:a16="http://schemas.microsoft.com/office/drawing/2014/main" id="{0541004C-9001-4D90-874E-3CAF449F2B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65777A-512B-41E7-A429-9ECB84488C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B8079-5DA7-418A-9DE5-923AAA9484C0}" type="slidenum">
              <a:rPr lang="en-US" smtClean="0"/>
              <a:t>‹#›</a:t>
            </a:fld>
            <a:endParaRPr lang="en-US"/>
          </a:p>
        </p:txBody>
      </p:sp>
    </p:spTree>
    <p:extLst>
      <p:ext uri="{BB962C8B-B14F-4D97-AF65-F5344CB8AC3E}">
        <p14:creationId xmlns:p14="http://schemas.microsoft.com/office/powerpoint/2010/main" val="12818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gif"/><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gif"/><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1644E24-D547-4F8B-ADEB-307B34FEF9EE}"/>
              </a:ext>
            </a:extLst>
          </p:cNvPr>
          <p:cNvSpPr>
            <a:spLocks noGrp="1"/>
          </p:cNvSpPr>
          <p:nvPr>
            <p:ph type="subTitle" idx="1"/>
          </p:nvPr>
        </p:nvSpPr>
        <p:spPr>
          <a:xfrm>
            <a:off x="1524000" y="1817225"/>
            <a:ext cx="9144000" cy="2101875"/>
          </a:xfrm>
        </p:spPr>
        <p:txBody>
          <a:bodyPr>
            <a:normAutofit/>
          </a:bodyPr>
          <a:lstStyle/>
          <a:p>
            <a:r>
              <a:rPr lang="en-US" sz="3200" dirty="0" err="1">
                <a:solidFill>
                  <a:srgbClr val="782F40"/>
                </a:solidFill>
                <a:latin typeface="NCAA FSU Noles Unconquered" panose="02000500000000000000" pitchFamily="2" charset="0"/>
              </a:rPr>
              <a:t>florida</a:t>
            </a:r>
            <a:r>
              <a:rPr lang="en-US" sz="3200" dirty="0">
                <a:solidFill>
                  <a:srgbClr val="782F40"/>
                </a:solidFill>
                <a:latin typeface="NCAA FSU Noles Unconquered" panose="02000500000000000000" pitchFamily="2" charset="0"/>
              </a:rPr>
              <a:t> state university schools</a:t>
            </a:r>
          </a:p>
          <a:p>
            <a:r>
              <a:rPr lang="en-US" sz="3200" dirty="0">
                <a:solidFill>
                  <a:srgbClr val="782F40"/>
                </a:solidFill>
                <a:latin typeface="NCAA FSU Noles Unconquered" panose="02000500000000000000" pitchFamily="2" charset="0"/>
              </a:rPr>
              <a:t>girls’ soccer program</a:t>
            </a:r>
          </a:p>
          <a:p>
            <a:r>
              <a:rPr lang="en-US" sz="3200" dirty="0">
                <a:solidFill>
                  <a:srgbClr val="782F40"/>
                </a:solidFill>
                <a:latin typeface="NCAA FSU Noles Unconquered" panose="02000500000000000000" pitchFamily="2" charset="0"/>
              </a:rPr>
              <a:t>2018</a:t>
            </a:r>
            <a:r>
              <a:rPr lang="en-US" sz="3200" dirty="0">
                <a:solidFill>
                  <a:srgbClr val="782F40"/>
                </a:solidFill>
                <a:latin typeface="Abadi" panose="020B0604020202020204" pitchFamily="34" charset="0"/>
              </a:rPr>
              <a:t>-</a:t>
            </a:r>
            <a:r>
              <a:rPr lang="en-US" sz="3200" dirty="0">
                <a:solidFill>
                  <a:srgbClr val="782F40"/>
                </a:solidFill>
                <a:latin typeface="NCAA FSU Noles Unconquered" panose="02000500000000000000" pitchFamily="2" charset="0"/>
              </a:rPr>
              <a:t>2019</a:t>
            </a:r>
          </a:p>
        </p:txBody>
      </p:sp>
      <p:sp>
        <p:nvSpPr>
          <p:cNvPr id="4" name="Rectangle 3">
            <a:extLst>
              <a:ext uri="{FF2B5EF4-FFF2-40B4-BE49-F238E27FC236}">
                <a16:creationId xmlns:a16="http://schemas.microsoft.com/office/drawing/2014/main" id="{C6B0803C-A636-462A-987C-210BE77F207A}"/>
              </a:ext>
            </a:extLst>
          </p:cNvPr>
          <p:cNvSpPr/>
          <p:nvPr/>
        </p:nvSpPr>
        <p:spPr>
          <a:xfrm>
            <a:off x="1" y="0"/>
            <a:ext cx="12192000" cy="828269"/>
          </a:xfrm>
          <a:prstGeom prst="rect">
            <a:avLst/>
          </a:prstGeom>
          <a:solidFill>
            <a:srgbClr val="782F4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7335C69-63E4-47CD-9B12-A1B10F6757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55" y="104175"/>
            <a:ext cx="1423685" cy="1423685"/>
          </a:xfrm>
          <a:prstGeom prst="rect">
            <a:avLst/>
          </a:prstGeom>
        </p:spPr>
      </p:pic>
      <p:pic>
        <p:nvPicPr>
          <p:cNvPr id="8" name="Picture 7">
            <a:extLst>
              <a:ext uri="{FF2B5EF4-FFF2-40B4-BE49-F238E27FC236}">
                <a16:creationId xmlns:a16="http://schemas.microsoft.com/office/drawing/2014/main" id="{AF7BBD9D-E7AB-46BE-8F1C-9D53D974A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3342" y="3919101"/>
            <a:ext cx="2505316" cy="2505316"/>
          </a:xfrm>
          <a:prstGeom prst="rect">
            <a:avLst/>
          </a:prstGeom>
        </p:spPr>
      </p:pic>
    </p:spTree>
    <p:extLst>
      <p:ext uri="{BB962C8B-B14F-4D97-AF65-F5344CB8AC3E}">
        <p14:creationId xmlns:p14="http://schemas.microsoft.com/office/powerpoint/2010/main" val="7482845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B0803C-A636-462A-987C-210BE77F207A}"/>
              </a:ext>
            </a:extLst>
          </p:cNvPr>
          <p:cNvSpPr/>
          <p:nvPr/>
        </p:nvSpPr>
        <p:spPr>
          <a:xfrm>
            <a:off x="1" y="0"/>
            <a:ext cx="12192000" cy="828269"/>
          </a:xfrm>
          <a:prstGeom prst="rect">
            <a:avLst/>
          </a:prstGeom>
          <a:solidFill>
            <a:srgbClr val="782F4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5587B34-96A0-411E-8866-9F23CD786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55" y="127096"/>
            <a:ext cx="1402345" cy="1402345"/>
          </a:xfrm>
          <a:prstGeom prst="rect">
            <a:avLst/>
          </a:prstGeom>
        </p:spPr>
      </p:pic>
      <p:sp>
        <p:nvSpPr>
          <p:cNvPr id="3" name="Subtitle 2">
            <a:extLst>
              <a:ext uri="{FF2B5EF4-FFF2-40B4-BE49-F238E27FC236}">
                <a16:creationId xmlns:a16="http://schemas.microsoft.com/office/drawing/2014/main" id="{31644E24-D547-4F8B-ADEB-307B34FEF9EE}"/>
              </a:ext>
            </a:extLst>
          </p:cNvPr>
          <p:cNvSpPr>
            <a:spLocks noGrp="1"/>
          </p:cNvSpPr>
          <p:nvPr>
            <p:ph type="subTitle" idx="1"/>
          </p:nvPr>
        </p:nvSpPr>
        <p:spPr>
          <a:xfrm>
            <a:off x="-1" y="0"/>
            <a:ext cx="12192000" cy="1170524"/>
          </a:xfrm>
        </p:spPr>
        <p:txBody>
          <a:bodyPr>
            <a:normAutofit/>
          </a:bodyPr>
          <a:lstStyle/>
          <a:p>
            <a:r>
              <a:rPr lang="en-US" dirty="0" err="1">
                <a:solidFill>
                  <a:srgbClr val="CEB888"/>
                </a:solidFill>
                <a:latin typeface="NCAA FSU Noles Unconquered" panose="02000500000000000000" pitchFamily="2" charset="0"/>
              </a:rPr>
              <a:t>florida</a:t>
            </a:r>
            <a:r>
              <a:rPr lang="en-US" dirty="0">
                <a:solidFill>
                  <a:srgbClr val="CEB888"/>
                </a:solidFill>
                <a:latin typeface="NCAA FSU Noles Unconquered" panose="02000500000000000000" pitchFamily="2" charset="0"/>
              </a:rPr>
              <a:t> state university schools</a:t>
            </a:r>
          </a:p>
          <a:p>
            <a:r>
              <a:rPr lang="en-US" dirty="0">
                <a:solidFill>
                  <a:srgbClr val="CEB888"/>
                </a:solidFill>
                <a:latin typeface="NCAA FSU Noles Unconquered" panose="02000500000000000000" pitchFamily="2" charset="0"/>
              </a:rPr>
              <a:t>girls’ soccer program</a:t>
            </a:r>
          </a:p>
        </p:txBody>
      </p:sp>
      <p:sp>
        <p:nvSpPr>
          <p:cNvPr id="10" name="Rectangle 9">
            <a:extLst>
              <a:ext uri="{FF2B5EF4-FFF2-40B4-BE49-F238E27FC236}">
                <a16:creationId xmlns:a16="http://schemas.microsoft.com/office/drawing/2014/main" id="{1796F0ED-52E2-4D2F-896A-A3D97950040D}"/>
              </a:ext>
            </a:extLst>
          </p:cNvPr>
          <p:cNvSpPr/>
          <p:nvPr/>
        </p:nvSpPr>
        <p:spPr>
          <a:xfrm>
            <a:off x="266219" y="2238560"/>
            <a:ext cx="11486302" cy="1938992"/>
          </a:xfrm>
          <a:prstGeom prst="rect">
            <a:avLst/>
          </a:prstGeom>
        </p:spPr>
        <p:txBody>
          <a:bodyPr wrap="square">
            <a:spAutoFit/>
          </a:bodyPr>
          <a:lstStyle/>
          <a:p>
            <a:pPr marL="342900" indent="-342900" fontAlgn="t">
              <a:buFont typeface="Arial" panose="020B0604020202020204" pitchFamily="34" charset="0"/>
              <a:buChar char="•"/>
            </a:pPr>
            <a:r>
              <a:rPr lang="en-US" sz="2400" dirty="0">
                <a:solidFill>
                  <a:srgbClr val="782F40"/>
                </a:solidFill>
                <a:latin typeface="NCAA FSU Noles Unconquered" panose="02000500000000000000" pitchFamily="2" charset="0"/>
              </a:rPr>
              <a:t>Varsity			Away games outside of Tallahassee	</a:t>
            </a:r>
          </a:p>
          <a:p>
            <a:pPr marL="342900" indent="-342900" fontAlgn="t">
              <a:buFont typeface="Arial" panose="020B0604020202020204" pitchFamily="34" charset="0"/>
              <a:buChar char="•"/>
            </a:pPr>
            <a:r>
              <a:rPr lang="en-US" sz="2400" dirty="0">
                <a:solidFill>
                  <a:srgbClr val="782F40"/>
                </a:solidFill>
                <a:latin typeface="NCAA FSU Noles Unconquered" panose="02000500000000000000" pitchFamily="2" charset="0"/>
              </a:rPr>
              <a:t>Junior Varsity	All away games</a:t>
            </a:r>
          </a:p>
          <a:p>
            <a:pPr marL="342900" indent="-342900" fontAlgn="t">
              <a:buFont typeface="Arial" panose="020B0604020202020204" pitchFamily="34" charset="0"/>
              <a:buChar char="•"/>
            </a:pPr>
            <a:r>
              <a:rPr lang="en-US" sz="2400" dirty="0">
                <a:solidFill>
                  <a:srgbClr val="782F40"/>
                </a:solidFill>
                <a:latin typeface="NCAA FSU Noles Unconquered" panose="02000500000000000000" pitchFamily="2" charset="0"/>
              </a:rPr>
              <a:t>Middle School		All away games</a:t>
            </a:r>
          </a:p>
          <a:p>
            <a:pPr marL="342900" indent="-342900" fontAlgn="t">
              <a:buFont typeface="Arial" panose="020B0604020202020204" pitchFamily="34" charset="0"/>
              <a:buChar char="•"/>
            </a:pPr>
            <a:endParaRPr lang="en-US" sz="2400" dirty="0">
              <a:solidFill>
                <a:srgbClr val="782F40"/>
              </a:solidFill>
              <a:latin typeface="NCAA FSU Noles Unconquered" panose="02000500000000000000" pitchFamily="2" charset="0"/>
            </a:endParaRPr>
          </a:p>
          <a:p>
            <a:pPr marL="342900" indent="-342900" fontAlgn="t">
              <a:buFont typeface="Arial" panose="020B0604020202020204" pitchFamily="34" charset="0"/>
              <a:buChar char="•"/>
            </a:pPr>
            <a:r>
              <a:rPr lang="en-US" sz="2400" dirty="0">
                <a:solidFill>
                  <a:srgbClr val="782F40"/>
                </a:solidFill>
                <a:latin typeface="NCAA FSU Noles Unconquered" panose="02000500000000000000" pitchFamily="2" charset="0"/>
              </a:rPr>
              <a:t>If at all possible players should be on the bus.</a:t>
            </a:r>
          </a:p>
        </p:txBody>
      </p:sp>
      <p:sp>
        <p:nvSpPr>
          <p:cNvPr id="12" name="Rectangle 11">
            <a:extLst>
              <a:ext uri="{FF2B5EF4-FFF2-40B4-BE49-F238E27FC236}">
                <a16:creationId xmlns:a16="http://schemas.microsoft.com/office/drawing/2014/main" id="{7568A773-F077-4524-BDE5-CD26DF12090B}"/>
              </a:ext>
            </a:extLst>
          </p:cNvPr>
          <p:cNvSpPr/>
          <p:nvPr/>
        </p:nvSpPr>
        <p:spPr>
          <a:xfrm>
            <a:off x="-3" y="1067776"/>
            <a:ext cx="12192001" cy="923330"/>
          </a:xfrm>
          <a:prstGeom prst="rect">
            <a:avLst/>
          </a:prstGeom>
          <a:noFill/>
        </p:spPr>
        <p:txBody>
          <a:bodyPr wrap="square" lIns="91440" tIns="45720" rIns="91440" bIns="45720">
            <a:spAutoFit/>
          </a:bodyPr>
          <a:lstStyle/>
          <a:p>
            <a:pPr algn="ctr"/>
            <a:r>
              <a:rPr lang="en-US" sz="5400" dirty="0">
                <a:ln w="0"/>
                <a:solidFill>
                  <a:srgbClr val="CEB888"/>
                </a:solidFill>
                <a:effectLst>
                  <a:outerShdw blurRad="38100" dist="19050" dir="2700000" algn="tl" rotWithShape="0">
                    <a:schemeClr val="dk1">
                      <a:alpha val="40000"/>
                    </a:schemeClr>
                  </a:outerShdw>
                </a:effectLst>
                <a:latin typeface="NCAA FSU Noles Unconquered" panose="02000500000000000000" pitchFamily="2" charset="0"/>
              </a:rPr>
              <a:t>BUSING</a:t>
            </a:r>
            <a:endParaRPr lang="en-US" sz="5400" b="0" cap="none" spc="0" dirty="0">
              <a:ln w="0"/>
              <a:solidFill>
                <a:srgbClr val="CEB888"/>
              </a:solidFill>
              <a:effectLst>
                <a:outerShdw blurRad="38100" dist="19050" dir="2700000" algn="tl" rotWithShape="0">
                  <a:schemeClr val="dk1">
                    <a:alpha val="40000"/>
                  </a:schemeClr>
                </a:outerShdw>
              </a:effectLst>
              <a:latin typeface="NCAA FSU Noles Unconquered" panose="02000500000000000000" pitchFamily="2" charset="0"/>
            </a:endParaRPr>
          </a:p>
        </p:txBody>
      </p:sp>
    </p:spTree>
    <p:extLst>
      <p:ext uri="{BB962C8B-B14F-4D97-AF65-F5344CB8AC3E}">
        <p14:creationId xmlns:p14="http://schemas.microsoft.com/office/powerpoint/2010/main" val="40284523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B0803C-A636-462A-987C-210BE77F207A}"/>
              </a:ext>
            </a:extLst>
          </p:cNvPr>
          <p:cNvSpPr/>
          <p:nvPr/>
        </p:nvSpPr>
        <p:spPr>
          <a:xfrm>
            <a:off x="1" y="0"/>
            <a:ext cx="12192000" cy="828269"/>
          </a:xfrm>
          <a:prstGeom prst="rect">
            <a:avLst/>
          </a:prstGeom>
          <a:solidFill>
            <a:srgbClr val="782F4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5587B34-96A0-411E-8866-9F23CD786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55" y="127096"/>
            <a:ext cx="1402345" cy="1402345"/>
          </a:xfrm>
          <a:prstGeom prst="rect">
            <a:avLst/>
          </a:prstGeom>
        </p:spPr>
      </p:pic>
      <p:sp>
        <p:nvSpPr>
          <p:cNvPr id="3" name="Subtitle 2">
            <a:extLst>
              <a:ext uri="{FF2B5EF4-FFF2-40B4-BE49-F238E27FC236}">
                <a16:creationId xmlns:a16="http://schemas.microsoft.com/office/drawing/2014/main" id="{31644E24-D547-4F8B-ADEB-307B34FEF9EE}"/>
              </a:ext>
            </a:extLst>
          </p:cNvPr>
          <p:cNvSpPr>
            <a:spLocks noGrp="1"/>
          </p:cNvSpPr>
          <p:nvPr>
            <p:ph type="subTitle" idx="1"/>
          </p:nvPr>
        </p:nvSpPr>
        <p:spPr>
          <a:xfrm>
            <a:off x="-1" y="0"/>
            <a:ext cx="12192000" cy="1170524"/>
          </a:xfrm>
        </p:spPr>
        <p:txBody>
          <a:bodyPr>
            <a:normAutofit/>
          </a:bodyPr>
          <a:lstStyle/>
          <a:p>
            <a:r>
              <a:rPr lang="en-US" dirty="0" err="1">
                <a:solidFill>
                  <a:srgbClr val="CEB888"/>
                </a:solidFill>
                <a:latin typeface="NCAA FSU Noles Unconquered" panose="02000500000000000000" pitchFamily="2" charset="0"/>
              </a:rPr>
              <a:t>florida</a:t>
            </a:r>
            <a:r>
              <a:rPr lang="en-US" dirty="0">
                <a:solidFill>
                  <a:srgbClr val="CEB888"/>
                </a:solidFill>
                <a:latin typeface="NCAA FSU Noles Unconquered" panose="02000500000000000000" pitchFamily="2" charset="0"/>
              </a:rPr>
              <a:t> state university schools</a:t>
            </a:r>
          </a:p>
          <a:p>
            <a:r>
              <a:rPr lang="en-US" dirty="0">
                <a:solidFill>
                  <a:srgbClr val="CEB888"/>
                </a:solidFill>
                <a:latin typeface="NCAA FSU Noles Unconquered" panose="02000500000000000000" pitchFamily="2" charset="0"/>
              </a:rPr>
              <a:t>girls’ soccer program</a:t>
            </a:r>
          </a:p>
        </p:txBody>
      </p:sp>
      <p:sp>
        <p:nvSpPr>
          <p:cNvPr id="10" name="Rectangle 9">
            <a:extLst>
              <a:ext uri="{FF2B5EF4-FFF2-40B4-BE49-F238E27FC236}">
                <a16:creationId xmlns:a16="http://schemas.microsoft.com/office/drawing/2014/main" id="{1796F0ED-52E2-4D2F-896A-A3D97950040D}"/>
              </a:ext>
            </a:extLst>
          </p:cNvPr>
          <p:cNvSpPr/>
          <p:nvPr/>
        </p:nvSpPr>
        <p:spPr>
          <a:xfrm>
            <a:off x="266219" y="2238560"/>
            <a:ext cx="11486302" cy="3416320"/>
          </a:xfrm>
          <a:prstGeom prst="rect">
            <a:avLst/>
          </a:prstGeom>
        </p:spPr>
        <p:txBody>
          <a:bodyPr wrap="square">
            <a:spAutoFit/>
          </a:bodyPr>
          <a:lstStyle/>
          <a:p>
            <a:pPr algn="ctr" fontAlgn="t"/>
            <a:r>
              <a:rPr lang="en-US" sz="2400" dirty="0">
                <a:solidFill>
                  <a:srgbClr val="782F40"/>
                </a:solidFill>
                <a:latin typeface="NCAA FSU Noles Unconquered" panose="02000500000000000000" pitchFamily="2" charset="0"/>
              </a:rPr>
              <a:t>At all </a:t>
            </a:r>
            <a:r>
              <a:rPr lang="en-US" sz="2400" dirty="0" err="1">
                <a:solidFill>
                  <a:srgbClr val="782F40"/>
                </a:solidFill>
                <a:latin typeface="NCAA FSU Noles Unconquered" panose="02000500000000000000" pitchFamily="2" charset="0"/>
              </a:rPr>
              <a:t>levels,playing</a:t>
            </a:r>
            <a:r>
              <a:rPr lang="en-US" sz="2400" dirty="0">
                <a:solidFill>
                  <a:srgbClr val="782F40"/>
                </a:solidFill>
                <a:latin typeface="NCAA FSU Noles Unconquered" panose="02000500000000000000" pitchFamily="2" charset="0"/>
              </a:rPr>
              <a:t> time is earned</a:t>
            </a:r>
          </a:p>
          <a:p>
            <a:pPr fontAlgn="t"/>
            <a:endParaRPr lang="en-US" sz="2400" dirty="0">
              <a:solidFill>
                <a:srgbClr val="782F40"/>
              </a:solidFill>
              <a:latin typeface="NCAA FSU Noles Unconquered" panose="02000500000000000000" pitchFamily="2" charset="0"/>
            </a:endParaRPr>
          </a:p>
          <a:p>
            <a:pPr fontAlgn="t"/>
            <a:r>
              <a:rPr lang="en-US" sz="2400" dirty="0">
                <a:solidFill>
                  <a:srgbClr val="CEB888"/>
                </a:solidFill>
                <a:latin typeface="NCAA FSU Noles Unconquered" panose="02000500000000000000" pitchFamily="2" charset="0"/>
              </a:rPr>
              <a:t>Varsity</a:t>
            </a:r>
            <a:r>
              <a:rPr lang="en-US" sz="2400" dirty="0">
                <a:solidFill>
                  <a:srgbClr val="782F40"/>
                </a:solidFill>
                <a:latin typeface="NCAA FSU Noles Unconquered" panose="02000500000000000000" pitchFamily="2" charset="0"/>
              </a:rPr>
              <a:t>			</a:t>
            </a:r>
          </a:p>
          <a:p>
            <a:pPr fontAlgn="t"/>
            <a:r>
              <a:rPr lang="en-US" sz="2400" dirty="0">
                <a:solidFill>
                  <a:srgbClr val="782F40"/>
                </a:solidFill>
                <a:latin typeface="NCAA FSU Noles Unconquered" panose="02000500000000000000" pitchFamily="2" charset="0"/>
              </a:rPr>
              <a:t>Players on the field will be dictated by the demands of the game</a:t>
            </a:r>
          </a:p>
          <a:p>
            <a:pPr fontAlgn="t"/>
            <a:endParaRPr lang="en-US" sz="2400" dirty="0">
              <a:solidFill>
                <a:srgbClr val="782F40"/>
              </a:solidFill>
              <a:latin typeface="NCAA FSU Noles Unconquered" panose="02000500000000000000" pitchFamily="2" charset="0"/>
            </a:endParaRPr>
          </a:p>
          <a:p>
            <a:pPr fontAlgn="t"/>
            <a:r>
              <a:rPr lang="en-US" sz="2400" dirty="0">
                <a:solidFill>
                  <a:srgbClr val="CEB888"/>
                </a:solidFill>
                <a:latin typeface="NCAA FSU Noles Unconquered" panose="02000500000000000000" pitchFamily="2" charset="0"/>
              </a:rPr>
              <a:t>Junior Varsity and middle school</a:t>
            </a:r>
          </a:p>
          <a:p>
            <a:pPr fontAlgn="t"/>
            <a:r>
              <a:rPr lang="en-US" sz="2400" dirty="0">
                <a:solidFill>
                  <a:srgbClr val="782F40"/>
                </a:solidFill>
                <a:latin typeface="NCAA FSU Noles Unconquered" panose="02000500000000000000" pitchFamily="2" charset="0"/>
              </a:rPr>
              <a:t>Playing time will not be equal, but all players should play a significant portion of each game</a:t>
            </a:r>
          </a:p>
          <a:p>
            <a:pPr fontAlgn="t"/>
            <a:r>
              <a:rPr lang="en-US" sz="2400" dirty="0">
                <a:solidFill>
                  <a:srgbClr val="782F40"/>
                </a:solidFill>
                <a:latin typeface="NCAA FSU Noles Unconquered" panose="02000500000000000000" pitchFamily="2" charset="0"/>
              </a:rPr>
              <a:t>.</a:t>
            </a:r>
          </a:p>
        </p:txBody>
      </p:sp>
      <p:sp>
        <p:nvSpPr>
          <p:cNvPr id="12" name="Rectangle 11">
            <a:extLst>
              <a:ext uri="{FF2B5EF4-FFF2-40B4-BE49-F238E27FC236}">
                <a16:creationId xmlns:a16="http://schemas.microsoft.com/office/drawing/2014/main" id="{7568A773-F077-4524-BDE5-CD26DF12090B}"/>
              </a:ext>
            </a:extLst>
          </p:cNvPr>
          <p:cNvSpPr/>
          <p:nvPr/>
        </p:nvSpPr>
        <p:spPr>
          <a:xfrm>
            <a:off x="-3" y="1067776"/>
            <a:ext cx="12192001" cy="923330"/>
          </a:xfrm>
          <a:prstGeom prst="rect">
            <a:avLst/>
          </a:prstGeom>
          <a:noFill/>
        </p:spPr>
        <p:txBody>
          <a:bodyPr wrap="square" lIns="91440" tIns="45720" rIns="91440" bIns="45720">
            <a:spAutoFit/>
          </a:bodyPr>
          <a:lstStyle/>
          <a:p>
            <a:pPr algn="ctr"/>
            <a:r>
              <a:rPr lang="en-US" sz="5400" b="0" cap="none" spc="0" dirty="0">
                <a:ln w="0"/>
                <a:solidFill>
                  <a:srgbClr val="CEB888"/>
                </a:solidFill>
                <a:effectLst>
                  <a:outerShdw blurRad="38100" dist="19050" dir="2700000" algn="tl" rotWithShape="0">
                    <a:schemeClr val="dk1">
                      <a:alpha val="40000"/>
                    </a:schemeClr>
                  </a:outerShdw>
                </a:effectLst>
                <a:latin typeface="NCAA FSU Noles Unconquered" panose="02000500000000000000" pitchFamily="2" charset="0"/>
              </a:rPr>
              <a:t>Playing Time</a:t>
            </a:r>
          </a:p>
        </p:txBody>
      </p:sp>
    </p:spTree>
    <p:extLst>
      <p:ext uri="{BB962C8B-B14F-4D97-AF65-F5344CB8AC3E}">
        <p14:creationId xmlns:p14="http://schemas.microsoft.com/office/powerpoint/2010/main" val="87851405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B0803C-A636-462A-987C-210BE77F207A}"/>
              </a:ext>
            </a:extLst>
          </p:cNvPr>
          <p:cNvSpPr/>
          <p:nvPr/>
        </p:nvSpPr>
        <p:spPr>
          <a:xfrm>
            <a:off x="1" y="0"/>
            <a:ext cx="12192000" cy="828269"/>
          </a:xfrm>
          <a:prstGeom prst="rect">
            <a:avLst/>
          </a:prstGeom>
          <a:solidFill>
            <a:srgbClr val="782F4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5587B34-96A0-411E-8866-9F23CD786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55" y="127096"/>
            <a:ext cx="1402345" cy="1402345"/>
          </a:xfrm>
          <a:prstGeom prst="rect">
            <a:avLst/>
          </a:prstGeom>
        </p:spPr>
      </p:pic>
      <p:sp>
        <p:nvSpPr>
          <p:cNvPr id="3" name="Subtitle 2">
            <a:extLst>
              <a:ext uri="{FF2B5EF4-FFF2-40B4-BE49-F238E27FC236}">
                <a16:creationId xmlns:a16="http://schemas.microsoft.com/office/drawing/2014/main" id="{31644E24-D547-4F8B-ADEB-307B34FEF9EE}"/>
              </a:ext>
            </a:extLst>
          </p:cNvPr>
          <p:cNvSpPr>
            <a:spLocks noGrp="1"/>
          </p:cNvSpPr>
          <p:nvPr>
            <p:ph type="subTitle" idx="1"/>
          </p:nvPr>
        </p:nvSpPr>
        <p:spPr>
          <a:xfrm>
            <a:off x="-1" y="0"/>
            <a:ext cx="12192000" cy="1170524"/>
          </a:xfrm>
        </p:spPr>
        <p:txBody>
          <a:bodyPr>
            <a:normAutofit/>
          </a:bodyPr>
          <a:lstStyle/>
          <a:p>
            <a:r>
              <a:rPr lang="en-US" dirty="0" err="1">
                <a:solidFill>
                  <a:srgbClr val="CEB888"/>
                </a:solidFill>
                <a:latin typeface="NCAA FSU Noles Unconquered" panose="02000500000000000000" pitchFamily="2" charset="0"/>
              </a:rPr>
              <a:t>florida</a:t>
            </a:r>
            <a:r>
              <a:rPr lang="en-US" dirty="0">
                <a:solidFill>
                  <a:srgbClr val="CEB888"/>
                </a:solidFill>
                <a:latin typeface="NCAA FSU Noles Unconquered" panose="02000500000000000000" pitchFamily="2" charset="0"/>
              </a:rPr>
              <a:t> state university schools</a:t>
            </a:r>
          </a:p>
          <a:p>
            <a:r>
              <a:rPr lang="en-US" dirty="0">
                <a:solidFill>
                  <a:srgbClr val="CEB888"/>
                </a:solidFill>
                <a:latin typeface="NCAA FSU Noles Unconquered" panose="02000500000000000000" pitchFamily="2" charset="0"/>
              </a:rPr>
              <a:t>girls’ soccer program</a:t>
            </a:r>
          </a:p>
        </p:txBody>
      </p:sp>
      <p:sp>
        <p:nvSpPr>
          <p:cNvPr id="10" name="Rectangle 9">
            <a:extLst>
              <a:ext uri="{FF2B5EF4-FFF2-40B4-BE49-F238E27FC236}">
                <a16:creationId xmlns:a16="http://schemas.microsoft.com/office/drawing/2014/main" id="{1796F0ED-52E2-4D2F-896A-A3D97950040D}"/>
              </a:ext>
            </a:extLst>
          </p:cNvPr>
          <p:cNvSpPr/>
          <p:nvPr/>
        </p:nvSpPr>
        <p:spPr>
          <a:xfrm>
            <a:off x="266219" y="2238560"/>
            <a:ext cx="11486302" cy="3785652"/>
          </a:xfrm>
          <a:prstGeom prst="rect">
            <a:avLst/>
          </a:prstGeom>
        </p:spPr>
        <p:txBody>
          <a:bodyPr wrap="square">
            <a:spAutoFit/>
          </a:bodyPr>
          <a:lstStyle/>
          <a:p>
            <a:pPr algn="ctr" fontAlgn="t"/>
            <a:r>
              <a:rPr lang="en-US" sz="2400" dirty="0">
                <a:solidFill>
                  <a:srgbClr val="782F40"/>
                </a:solidFill>
                <a:latin typeface="NCAA FSU Noles Unconquered" panose="02000500000000000000" pitchFamily="2" charset="0"/>
              </a:rPr>
              <a:t>What is needed to ensure playing time</a:t>
            </a:r>
          </a:p>
          <a:p>
            <a:pPr algn="ctr" fontAlgn="t"/>
            <a:endParaRPr lang="en-US" sz="2400" dirty="0">
              <a:solidFill>
                <a:srgbClr val="782F40"/>
              </a:solidFill>
              <a:latin typeface="NCAA FSU Noles Unconquered" panose="02000500000000000000" pitchFamily="2" charset="0"/>
            </a:endParaRPr>
          </a:p>
          <a:p>
            <a:pPr marL="342900" indent="-342900" fontAlgn="t">
              <a:buFont typeface="Arial" panose="020B0604020202020204" pitchFamily="34" charset="0"/>
              <a:buChar char="•"/>
            </a:pPr>
            <a:r>
              <a:rPr lang="en-US" sz="2400" dirty="0">
                <a:solidFill>
                  <a:srgbClr val="782F40"/>
                </a:solidFill>
                <a:latin typeface="NCAA FSU Noles Unconquered" panose="02000500000000000000" pitchFamily="2" charset="0"/>
              </a:rPr>
              <a:t>Work hard in practice</a:t>
            </a:r>
          </a:p>
          <a:p>
            <a:pPr marL="342900" indent="-342900" fontAlgn="t">
              <a:buFont typeface="Arial" panose="020B0604020202020204" pitchFamily="34" charset="0"/>
              <a:buChar char="•"/>
            </a:pPr>
            <a:r>
              <a:rPr lang="en-US" sz="2400" dirty="0">
                <a:solidFill>
                  <a:srgbClr val="782F40"/>
                </a:solidFill>
                <a:latin typeface="NCAA FSU Noles Unconquered" panose="02000500000000000000" pitchFamily="2" charset="0"/>
              </a:rPr>
              <a:t>Attendance</a:t>
            </a:r>
          </a:p>
          <a:p>
            <a:pPr marL="342900" indent="-342900" fontAlgn="t">
              <a:buFont typeface="Arial" panose="020B0604020202020204" pitchFamily="34" charset="0"/>
              <a:buChar char="•"/>
            </a:pPr>
            <a:r>
              <a:rPr lang="en-US" sz="2400" dirty="0">
                <a:solidFill>
                  <a:srgbClr val="782F40"/>
                </a:solidFill>
                <a:latin typeface="NCAA FSU Noles Unconquered" panose="02000500000000000000" pitchFamily="2" charset="0"/>
              </a:rPr>
              <a:t>Academically eligible</a:t>
            </a:r>
          </a:p>
          <a:p>
            <a:pPr marL="342900" indent="-342900" fontAlgn="t">
              <a:buFont typeface="Arial" panose="020B0604020202020204" pitchFamily="34" charset="0"/>
              <a:buChar char="•"/>
            </a:pPr>
            <a:r>
              <a:rPr lang="en-US" sz="2400" dirty="0">
                <a:solidFill>
                  <a:srgbClr val="782F40"/>
                </a:solidFill>
                <a:latin typeface="NCAA FSU Noles Unconquered" panose="02000500000000000000" pitchFamily="2" charset="0"/>
              </a:rPr>
              <a:t>Behavior and attitude</a:t>
            </a:r>
          </a:p>
          <a:p>
            <a:pPr marL="342900" indent="-342900" fontAlgn="t">
              <a:buFont typeface="Arial" panose="020B0604020202020204" pitchFamily="34" charset="0"/>
              <a:buChar char="•"/>
            </a:pPr>
            <a:r>
              <a:rPr lang="en-US" sz="2400" dirty="0">
                <a:solidFill>
                  <a:srgbClr val="782F40"/>
                </a:solidFill>
                <a:latin typeface="NCAA FSU Noles Unconquered" panose="02000500000000000000" pitchFamily="2" charset="0"/>
              </a:rPr>
              <a:t>Pay attention during the game</a:t>
            </a:r>
          </a:p>
          <a:p>
            <a:pPr marL="342900" indent="-342900" fontAlgn="t">
              <a:buFont typeface="Arial" panose="020B0604020202020204" pitchFamily="34" charset="0"/>
              <a:buChar char="•"/>
            </a:pPr>
            <a:r>
              <a:rPr lang="en-US" sz="2400" dirty="0">
                <a:solidFill>
                  <a:srgbClr val="782F40"/>
                </a:solidFill>
                <a:latin typeface="NCAA FSU Noles Unconquered" panose="02000500000000000000" pitchFamily="2" charset="0"/>
              </a:rPr>
              <a:t>Be ready to play</a:t>
            </a:r>
          </a:p>
          <a:p>
            <a:pPr fontAlgn="t"/>
            <a:endParaRPr lang="en-US" sz="2400" dirty="0">
              <a:solidFill>
                <a:srgbClr val="782F40"/>
              </a:solidFill>
              <a:latin typeface="NCAA FSU Noles Unconquered" panose="02000500000000000000" pitchFamily="2" charset="0"/>
            </a:endParaRPr>
          </a:p>
          <a:p>
            <a:pPr fontAlgn="t"/>
            <a:r>
              <a:rPr lang="en-US" sz="2400" dirty="0">
                <a:solidFill>
                  <a:srgbClr val="782F40"/>
                </a:solidFill>
                <a:latin typeface="NCAA FSU Noles Unconquered" panose="02000500000000000000" pitchFamily="2" charset="0"/>
              </a:rPr>
              <a:t>.</a:t>
            </a:r>
          </a:p>
        </p:txBody>
      </p:sp>
      <p:sp>
        <p:nvSpPr>
          <p:cNvPr id="12" name="Rectangle 11">
            <a:extLst>
              <a:ext uri="{FF2B5EF4-FFF2-40B4-BE49-F238E27FC236}">
                <a16:creationId xmlns:a16="http://schemas.microsoft.com/office/drawing/2014/main" id="{7568A773-F077-4524-BDE5-CD26DF12090B}"/>
              </a:ext>
            </a:extLst>
          </p:cNvPr>
          <p:cNvSpPr/>
          <p:nvPr/>
        </p:nvSpPr>
        <p:spPr>
          <a:xfrm>
            <a:off x="-3" y="1067776"/>
            <a:ext cx="12192001" cy="923330"/>
          </a:xfrm>
          <a:prstGeom prst="rect">
            <a:avLst/>
          </a:prstGeom>
          <a:noFill/>
        </p:spPr>
        <p:txBody>
          <a:bodyPr wrap="square" lIns="91440" tIns="45720" rIns="91440" bIns="45720">
            <a:spAutoFit/>
          </a:bodyPr>
          <a:lstStyle/>
          <a:p>
            <a:pPr algn="ctr"/>
            <a:r>
              <a:rPr lang="en-US" sz="5400" b="0" cap="none" spc="0" dirty="0">
                <a:ln w="0"/>
                <a:solidFill>
                  <a:srgbClr val="CEB888"/>
                </a:solidFill>
                <a:effectLst>
                  <a:outerShdw blurRad="38100" dist="19050" dir="2700000" algn="tl" rotWithShape="0">
                    <a:schemeClr val="dk1">
                      <a:alpha val="40000"/>
                    </a:schemeClr>
                  </a:outerShdw>
                </a:effectLst>
                <a:latin typeface="NCAA FSU Noles Unconquered" panose="02000500000000000000" pitchFamily="2" charset="0"/>
              </a:rPr>
              <a:t>Playing Time</a:t>
            </a:r>
          </a:p>
        </p:txBody>
      </p:sp>
    </p:spTree>
    <p:extLst>
      <p:ext uri="{BB962C8B-B14F-4D97-AF65-F5344CB8AC3E}">
        <p14:creationId xmlns:p14="http://schemas.microsoft.com/office/powerpoint/2010/main" val="2792621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B0803C-A636-462A-987C-210BE77F207A}"/>
              </a:ext>
            </a:extLst>
          </p:cNvPr>
          <p:cNvSpPr/>
          <p:nvPr/>
        </p:nvSpPr>
        <p:spPr>
          <a:xfrm>
            <a:off x="1" y="0"/>
            <a:ext cx="12192000" cy="828269"/>
          </a:xfrm>
          <a:prstGeom prst="rect">
            <a:avLst/>
          </a:prstGeom>
          <a:solidFill>
            <a:srgbClr val="782F4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5587B34-96A0-411E-8866-9F23CD786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55" y="127096"/>
            <a:ext cx="1402345" cy="1402345"/>
          </a:xfrm>
          <a:prstGeom prst="rect">
            <a:avLst/>
          </a:prstGeom>
        </p:spPr>
      </p:pic>
      <p:sp>
        <p:nvSpPr>
          <p:cNvPr id="3" name="Subtitle 2">
            <a:extLst>
              <a:ext uri="{FF2B5EF4-FFF2-40B4-BE49-F238E27FC236}">
                <a16:creationId xmlns:a16="http://schemas.microsoft.com/office/drawing/2014/main" id="{31644E24-D547-4F8B-ADEB-307B34FEF9EE}"/>
              </a:ext>
            </a:extLst>
          </p:cNvPr>
          <p:cNvSpPr>
            <a:spLocks noGrp="1"/>
          </p:cNvSpPr>
          <p:nvPr>
            <p:ph type="subTitle" idx="1"/>
          </p:nvPr>
        </p:nvSpPr>
        <p:spPr>
          <a:xfrm>
            <a:off x="-1" y="0"/>
            <a:ext cx="12192000" cy="1170524"/>
          </a:xfrm>
        </p:spPr>
        <p:txBody>
          <a:bodyPr>
            <a:normAutofit/>
          </a:bodyPr>
          <a:lstStyle/>
          <a:p>
            <a:r>
              <a:rPr lang="en-US" dirty="0" err="1">
                <a:solidFill>
                  <a:srgbClr val="CEB888"/>
                </a:solidFill>
                <a:latin typeface="NCAA FSU Noles Unconquered" panose="02000500000000000000" pitchFamily="2" charset="0"/>
              </a:rPr>
              <a:t>florida</a:t>
            </a:r>
            <a:r>
              <a:rPr lang="en-US" dirty="0">
                <a:solidFill>
                  <a:srgbClr val="CEB888"/>
                </a:solidFill>
                <a:latin typeface="NCAA FSU Noles Unconquered" panose="02000500000000000000" pitchFamily="2" charset="0"/>
              </a:rPr>
              <a:t> state university schools</a:t>
            </a:r>
          </a:p>
          <a:p>
            <a:r>
              <a:rPr lang="en-US" dirty="0">
                <a:solidFill>
                  <a:srgbClr val="CEB888"/>
                </a:solidFill>
                <a:latin typeface="NCAA FSU Noles Unconquered" panose="02000500000000000000" pitchFamily="2" charset="0"/>
              </a:rPr>
              <a:t>girls’ soccer program</a:t>
            </a:r>
          </a:p>
        </p:txBody>
      </p:sp>
      <p:sp>
        <p:nvSpPr>
          <p:cNvPr id="12" name="Rectangle 11">
            <a:extLst>
              <a:ext uri="{FF2B5EF4-FFF2-40B4-BE49-F238E27FC236}">
                <a16:creationId xmlns:a16="http://schemas.microsoft.com/office/drawing/2014/main" id="{7568A773-F077-4524-BDE5-CD26DF12090B}"/>
              </a:ext>
            </a:extLst>
          </p:cNvPr>
          <p:cNvSpPr/>
          <p:nvPr/>
        </p:nvSpPr>
        <p:spPr>
          <a:xfrm>
            <a:off x="-3" y="1067776"/>
            <a:ext cx="12192001" cy="923330"/>
          </a:xfrm>
          <a:prstGeom prst="rect">
            <a:avLst/>
          </a:prstGeom>
          <a:noFill/>
        </p:spPr>
        <p:txBody>
          <a:bodyPr wrap="square" lIns="91440" tIns="45720" rIns="91440" bIns="45720">
            <a:spAutoFit/>
          </a:bodyPr>
          <a:lstStyle/>
          <a:p>
            <a:pPr algn="ctr"/>
            <a:r>
              <a:rPr lang="en-US" sz="5400" b="0" cap="none" spc="0" dirty="0">
                <a:ln w="0"/>
                <a:solidFill>
                  <a:srgbClr val="CEB888"/>
                </a:solidFill>
                <a:effectLst>
                  <a:outerShdw blurRad="38100" dist="19050" dir="2700000" algn="tl" rotWithShape="0">
                    <a:schemeClr val="dk1">
                      <a:alpha val="40000"/>
                    </a:schemeClr>
                  </a:outerShdw>
                </a:effectLst>
                <a:latin typeface="NCAA FSU Noles Unconquered" panose="02000500000000000000" pitchFamily="2" charset="0"/>
              </a:rPr>
              <a:t>Program Website</a:t>
            </a:r>
          </a:p>
        </p:txBody>
      </p:sp>
      <p:pic>
        <p:nvPicPr>
          <p:cNvPr id="2" name="Picture 1">
            <a:extLst>
              <a:ext uri="{FF2B5EF4-FFF2-40B4-BE49-F238E27FC236}">
                <a16:creationId xmlns:a16="http://schemas.microsoft.com/office/drawing/2014/main" id="{2E6BE38E-56A6-4838-BA2E-004811D3EE0F}"/>
              </a:ext>
            </a:extLst>
          </p:cNvPr>
          <p:cNvPicPr>
            <a:picLocks noChangeAspect="1"/>
          </p:cNvPicPr>
          <p:nvPr/>
        </p:nvPicPr>
        <p:blipFill>
          <a:blip r:embed="rId4"/>
          <a:stretch>
            <a:fillRect/>
          </a:stretch>
        </p:blipFill>
        <p:spPr>
          <a:xfrm>
            <a:off x="-4" y="1896045"/>
            <a:ext cx="12192000" cy="4961955"/>
          </a:xfrm>
          <a:prstGeom prst="rect">
            <a:avLst/>
          </a:prstGeom>
        </p:spPr>
      </p:pic>
    </p:spTree>
    <p:extLst>
      <p:ext uri="{BB962C8B-B14F-4D97-AF65-F5344CB8AC3E}">
        <p14:creationId xmlns:p14="http://schemas.microsoft.com/office/powerpoint/2010/main" val="4238802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B0803C-A636-462A-987C-210BE77F207A}"/>
              </a:ext>
            </a:extLst>
          </p:cNvPr>
          <p:cNvSpPr/>
          <p:nvPr/>
        </p:nvSpPr>
        <p:spPr>
          <a:xfrm>
            <a:off x="1" y="0"/>
            <a:ext cx="12192000" cy="828269"/>
          </a:xfrm>
          <a:prstGeom prst="rect">
            <a:avLst/>
          </a:prstGeom>
          <a:solidFill>
            <a:srgbClr val="782F4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5587B34-96A0-411E-8866-9F23CD786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55" y="127096"/>
            <a:ext cx="1402345" cy="1402345"/>
          </a:xfrm>
          <a:prstGeom prst="rect">
            <a:avLst/>
          </a:prstGeom>
        </p:spPr>
      </p:pic>
      <p:sp>
        <p:nvSpPr>
          <p:cNvPr id="3" name="Subtitle 2">
            <a:extLst>
              <a:ext uri="{FF2B5EF4-FFF2-40B4-BE49-F238E27FC236}">
                <a16:creationId xmlns:a16="http://schemas.microsoft.com/office/drawing/2014/main" id="{31644E24-D547-4F8B-ADEB-307B34FEF9EE}"/>
              </a:ext>
            </a:extLst>
          </p:cNvPr>
          <p:cNvSpPr>
            <a:spLocks noGrp="1"/>
          </p:cNvSpPr>
          <p:nvPr>
            <p:ph type="subTitle" idx="1"/>
          </p:nvPr>
        </p:nvSpPr>
        <p:spPr>
          <a:xfrm>
            <a:off x="-1" y="0"/>
            <a:ext cx="12192000" cy="1170524"/>
          </a:xfrm>
        </p:spPr>
        <p:txBody>
          <a:bodyPr>
            <a:normAutofit/>
          </a:bodyPr>
          <a:lstStyle/>
          <a:p>
            <a:r>
              <a:rPr lang="en-US" dirty="0" err="1">
                <a:solidFill>
                  <a:srgbClr val="CEB888"/>
                </a:solidFill>
                <a:latin typeface="NCAA FSU Noles Unconquered" panose="02000500000000000000" pitchFamily="2" charset="0"/>
              </a:rPr>
              <a:t>florida</a:t>
            </a:r>
            <a:r>
              <a:rPr lang="en-US" dirty="0">
                <a:solidFill>
                  <a:srgbClr val="CEB888"/>
                </a:solidFill>
                <a:latin typeface="NCAA FSU Noles Unconquered" panose="02000500000000000000" pitchFamily="2" charset="0"/>
              </a:rPr>
              <a:t> state university schools</a:t>
            </a:r>
          </a:p>
          <a:p>
            <a:r>
              <a:rPr lang="en-US" dirty="0">
                <a:solidFill>
                  <a:srgbClr val="CEB888"/>
                </a:solidFill>
                <a:latin typeface="NCAA FSU Noles Unconquered" panose="02000500000000000000" pitchFamily="2" charset="0"/>
              </a:rPr>
              <a:t>girls’ soccer program</a:t>
            </a:r>
          </a:p>
        </p:txBody>
      </p:sp>
      <p:sp>
        <p:nvSpPr>
          <p:cNvPr id="12" name="Rectangle 11">
            <a:extLst>
              <a:ext uri="{FF2B5EF4-FFF2-40B4-BE49-F238E27FC236}">
                <a16:creationId xmlns:a16="http://schemas.microsoft.com/office/drawing/2014/main" id="{7568A773-F077-4524-BDE5-CD26DF12090B}"/>
              </a:ext>
            </a:extLst>
          </p:cNvPr>
          <p:cNvSpPr/>
          <p:nvPr/>
        </p:nvSpPr>
        <p:spPr>
          <a:xfrm>
            <a:off x="-3" y="1067776"/>
            <a:ext cx="12192001" cy="923330"/>
          </a:xfrm>
          <a:prstGeom prst="rect">
            <a:avLst/>
          </a:prstGeom>
          <a:noFill/>
        </p:spPr>
        <p:txBody>
          <a:bodyPr wrap="square" lIns="91440" tIns="45720" rIns="91440" bIns="45720">
            <a:spAutoFit/>
          </a:bodyPr>
          <a:lstStyle/>
          <a:p>
            <a:pPr algn="ctr"/>
            <a:r>
              <a:rPr lang="en-US" sz="5400" b="0" cap="none" spc="0" dirty="0">
                <a:ln w="0"/>
                <a:solidFill>
                  <a:srgbClr val="CEB888"/>
                </a:solidFill>
                <a:effectLst>
                  <a:outerShdw blurRad="38100" dist="19050" dir="2700000" algn="tl" rotWithShape="0">
                    <a:schemeClr val="dk1">
                      <a:alpha val="40000"/>
                    </a:schemeClr>
                  </a:outerShdw>
                </a:effectLst>
                <a:latin typeface="NCAA FSU Noles Unconquered" panose="02000500000000000000" pitchFamily="2" charset="0"/>
              </a:rPr>
              <a:t>Program Website</a:t>
            </a:r>
          </a:p>
        </p:txBody>
      </p:sp>
      <p:pic>
        <p:nvPicPr>
          <p:cNvPr id="2" name="Picture 1">
            <a:extLst>
              <a:ext uri="{FF2B5EF4-FFF2-40B4-BE49-F238E27FC236}">
                <a16:creationId xmlns:a16="http://schemas.microsoft.com/office/drawing/2014/main" id="{2E6BE38E-56A6-4838-BA2E-004811D3EE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 y="1896045"/>
            <a:ext cx="12191999" cy="4961955"/>
          </a:xfrm>
          <a:prstGeom prst="rect">
            <a:avLst/>
          </a:prstGeom>
        </p:spPr>
      </p:pic>
    </p:spTree>
    <p:extLst>
      <p:ext uri="{BB962C8B-B14F-4D97-AF65-F5344CB8AC3E}">
        <p14:creationId xmlns:p14="http://schemas.microsoft.com/office/powerpoint/2010/main" val="40825219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B0803C-A636-462A-987C-210BE77F207A}"/>
              </a:ext>
            </a:extLst>
          </p:cNvPr>
          <p:cNvSpPr/>
          <p:nvPr/>
        </p:nvSpPr>
        <p:spPr>
          <a:xfrm>
            <a:off x="1" y="0"/>
            <a:ext cx="12192000" cy="828269"/>
          </a:xfrm>
          <a:prstGeom prst="rect">
            <a:avLst/>
          </a:prstGeom>
          <a:solidFill>
            <a:srgbClr val="782F4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5587B34-96A0-411E-8866-9F23CD786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55" y="127096"/>
            <a:ext cx="1402345" cy="1402345"/>
          </a:xfrm>
          <a:prstGeom prst="rect">
            <a:avLst/>
          </a:prstGeom>
        </p:spPr>
      </p:pic>
      <p:sp>
        <p:nvSpPr>
          <p:cNvPr id="3" name="Subtitle 2">
            <a:extLst>
              <a:ext uri="{FF2B5EF4-FFF2-40B4-BE49-F238E27FC236}">
                <a16:creationId xmlns:a16="http://schemas.microsoft.com/office/drawing/2014/main" id="{31644E24-D547-4F8B-ADEB-307B34FEF9EE}"/>
              </a:ext>
            </a:extLst>
          </p:cNvPr>
          <p:cNvSpPr>
            <a:spLocks noGrp="1"/>
          </p:cNvSpPr>
          <p:nvPr>
            <p:ph type="subTitle" idx="1"/>
          </p:nvPr>
        </p:nvSpPr>
        <p:spPr>
          <a:xfrm>
            <a:off x="-1" y="0"/>
            <a:ext cx="12192000" cy="1170524"/>
          </a:xfrm>
        </p:spPr>
        <p:txBody>
          <a:bodyPr>
            <a:normAutofit/>
          </a:bodyPr>
          <a:lstStyle/>
          <a:p>
            <a:r>
              <a:rPr lang="en-US" dirty="0" err="1">
                <a:solidFill>
                  <a:srgbClr val="CEB888"/>
                </a:solidFill>
                <a:latin typeface="NCAA FSU Noles Unconquered" panose="02000500000000000000" pitchFamily="2" charset="0"/>
              </a:rPr>
              <a:t>florida</a:t>
            </a:r>
            <a:r>
              <a:rPr lang="en-US" dirty="0">
                <a:solidFill>
                  <a:srgbClr val="CEB888"/>
                </a:solidFill>
                <a:latin typeface="NCAA FSU Noles Unconquered" panose="02000500000000000000" pitchFamily="2" charset="0"/>
              </a:rPr>
              <a:t> state university schools</a:t>
            </a:r>
          </a:p>
          <a:p>
            <a:r>
              <a:rPr lang="en-US" dirty="0">
                <a:solidFill>
                  <a:srgbClr val="CEB888"/>
                </a:solidFill>
                <a:latin typeface="NCAA FSU Noles Unconquered" panose="02000500000000000000" pitchFamily="2" charset="0"/>
              </a:rPr>
              <a:t>girls’ soccer program</a:t>
            </a:r>
          </a:p>
        </p:txBody>
      </p:sp>
      <p:sp>
        <p:nvSpPr>
          <p:cNvPr id="12" name="Rectangle 11">
            <a:extLst>
              <a:ext uri="{FF2B5EF4-FFF2-40B4-BE49-F238E27FC236}">
                <a16:creationId xmlns:a16="http://schemas.microsoft.com/office/drawing/2014/main" id="{7568A773-F077-4524-BDE5-CD26DF12090B}"/>
              </a:ext>
            </a:extLst>
          </p:cNvPr>
          <p:cNvSpPr/>
          <p:nvPr/>
        </p:nvSpPr>
        <p:spPr>
          <a:xfrm>
            <a:off x="-3" y="1067776"/>
            <a:ext cx="12192001" cy="923330"/>
          </a:xfrm>
          <a:prstGeom prst="rect">
            <a:avLst/>
          </a:prstGeom>
          <a:noFill/>
        </p:spPr>
        <p:txBody>
          <a:bodyPr wrap="square" lIns="91440" tIns="45720" rIns="91440" bIns="45720">
            <a:spAutoFit/>
          </a:bodyPr>
          <a:lstStyle/>
          <a:p>
            <a:pPr algn="ctr"/>
            <a:r>
              <a:rPr lang="en-US" sz="5400" b="0" cap="none" spc="0" dirty="0">
                <a:ln w="0"/>
                <a:solidFill>
                  <a:srgbClr val="CEB888"/>
                </a:solidFill>
                <a:effectLst>
                  <a:outerShdw blurRad="38100" dist="19050" dir="2700000" algn="tl" rotWithShape="0">
                    <a:schemeClr val="dk1">
                      <a:alpha val="40000"/>
                    </a:schemeClr>
                  </a:outerShdw>
                </a:effectLst>
                <a:latin typeface="NCAA FSU Noles Unconquered" panose="02000500000000000000" pitchFamily="2" charset="0"/>
              </a:rPr>
              <a:t>Program Website</a:t>
            </a:r>
          </a:p>
        </p:txBody>
      </p:sp>
      <p:pic>
        <p:nvPicPr>
          <p:cNvPr id="2" name="Picture 1">
            <a:extLst>
              <a:ext uri="{FF2B5EF4-FFF2-40B4-BE49-F238E27FC236}">
                <a16:creationId xmlns:a16="http://schemas.microsoft.com/office/drawing/2014/main" id="{2E6BE38E-56A6-4838-BA2E-004811D3EE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96045"/>
            <a:ext cx="12191998" cy="4961955"/>
          </a:xfrm>
          <a:prstGeom prst="rect">
            <a:avLst/>
          </a:prstGeom>
        </p:spPr>
      </p:pic>
    </p:spTree>
    <p:extLst>
      <p:ext uri="{BB962C8B-B14F-4D97-AF65-F5344CB8AC3E}">
        <p14:creationId xmlns:p14="http://schemas.microsoft.com/office/powerpoint/2010/main" val="16284390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B0803C-A636-462A-987C-210BE77F207A}"/>
              </a:ext>
            </a:extLst>
          </p:cNvPr>
          <p:cNvSpPr/>
          <p:nvPr/>
        </p:nvSpPr>
        <p:spPr>
          <a:xfrm>
            <a:off x="1" y="0"/>
            <a:ext cx="12192000" cy="828269"/>
          </a:xfrm>
          <a:prstGeom prst="rect">
            <a:avLst/>
          </a:prstGeom>
          <a:solidFill>
            <a:srgbClr val="782F4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5587B34-96A0-411E-8866-9F23CD786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55" y="127096"/>
            <a:ext cx="1402345" cy="1402345"/>
          </a:xfrm>
          <a:prstGeom prst="rect">
            <a:avLst/>
          </a:prstGeom>
        </p:spPr>
      </p:pic>
      <p:sp>
        <p:nvSpPr>
          <p:cNvPr id="3" name="Subtitle 2">
            <a:extLst>
              <a:ext uri="{FF2B5EF4-FFF2-40B4-BE49-F238E27FC236}">
                <a16:creationId xmlns:a16="http://schemas.microsoft.com/office/drawing/2014/main" id="{31644E24-D547-4F8B-ADEB-307B34FEF9EE}"/>
              </a:ext>
            </a:extLst>
          </p:cNvPr>
          <p:cNvSpPr>
            <a:spLocks noGrp="1"/>
          </p:cNvSpPr>
          <p:nvPr>
            <p:ph type="subTitle" idx="1"/>
          </p:nvPr>
        </p:nvSpPr>
        <p:spPr>
          <a:xfrm>
            <a:off x="-1" y="0"/>
            <a:ext cx="12192000" cy="1170524"/>
          </a:xfrm>
        </p:spPr>
        <p:txBody>
          <a:bodyPr>
            <a:normAutofit/>
          </a:bodyPr>
          <a:lstStyle/>
          <a:p>
            <a:r>
              <a:rPr lang="en-US" dirty="0" err="1">
                <a:solidFill>
                  <a:srgbClr val="CEB888"/>
                </a:solidFill>
                <a:latin typeface="NCAA FSU Noles Unconquered" panose="02000500000000000000" pitchFamily="2" charset="0"/>
              </a:rPr>
              <a:t>florida</a:t>
            </a:r>
            <a:r>
              <a:rPr lang="en-US" dirty="0">
                <a:solidFill>
                  <a:srgbClr val="CEB888"/>
                </a:solidFill>
                <a:latin typeface="NCAA FSU Noles Unconquered" panose="02000500000000000000" pitchFamily="2" charset="0"/>
              </a:rPr>
              <a:t> state university schools</a:t>
            </a:r>
          </a:p>
          <a:p>
            <a:r>
              <a:rPr lang="en-US" dirty="0">
                <a:solidFill>
                  <a:srgbClr val="CEB888"/>
                </a:solidFill>
                <a:latin typeface="NCAA FSU Noles Unconquered" panose="02000500000000000000" pitchFamily="2" charset="0"/>
              </a:rPr>
              <a:t>girls’ soccer program</a:t>
            </a:r>
          </a:p>
        </p:txBody>
      </p:sp>
      <p:sp>
        <p:nvSpPr>
          <p:cNvPr id="12" name="Rectangle 11">
            <a:extLst>
              <a:ext uri="{FF2B5EF4-FFF2-40B4-BE49-F238E27FC236}">
                <a16:creationId xmlns:a16="http://schemas.microsoft.com/office/drawing/2014/main" id="{7568A773-F077-4524-BDE5-CD26DF12090B}"/>
              </a:ext>
            </a:extLst>
          </p:cNvPr>
          <p:cNvSpPr/>
          <p:nvPr/>
        </p:nvSpPr>
        <p:spPr>
          <a:xfrm>
            <a:off x="-3" y="1067776"/>
            <a:ext cx="12192001" cy="923330"/>
          </a:xfrm>
          <a:prstGeom prst="rect">
            <a:avLst/>
          </a:prstGeom>
          <a:noFill/>
        </p:spPr>
        <p:txBody>
          <a:bodyPr wrap="square" lIns="91440" tIns="45720" rIns="91440" bIns="45720">
            <a:spAutoFit/>
          </a:bodyPr>
          <a:lstStyle/>
          <a:p>
            <a:pPr algn="ctr"/>
            <a:r>
              <a:rPr lang="en-US" sz="5400" b="0" cap="none" spc="0" dirty="0">
                <a:ln w="0"/>
                <a:solidFill>
                  <a:srgbClr val="CEB888"/>
                </a:solidFill>
                <a:effectLst>
                  <a:outerShdw blurRad="38100" dist="19050" dir="2700000" algn="tl" rotWithShape="0">
                    <a:schemeClr val="dk1">
                      <a:alpha val="40000"/>
                    </a:schemeClr>
                  </a:outerShdw>
                </a:effectLst>
                <a:latin typeface="NCAA FSU Noles Unconquered" panose="02000500000000000000" pitchFamily="2" charset="0"/>
              </a:rPr>
              <a:t>Volunteers</a:t>
            </a:r>
          </a:p>
        </p:txBody>
      </p:sp>
      <p:graphicFrame>
        <p:nvGraphicFramePr>
          <p:cNvPr id="54" name="Table 53">
            <a:extLst>
              <a:ext uri="{FF2B5EF4-FFF2-40B4-BE49-F238E27FC236}">
                <a16:creationId xmlns:a16="http://schemas.microsoft.com/office/drawing/2014/main" id="{D16237E3-82DD-48C1-A36C-BF34290B2E22}"/>
              </a:ext>
            </a:extLst>
          </p:cNvPr>
          <p:cNvGraphicFramePr>
            <a:graphicFrameLocks noGrp="1"/>
          </p:cNvGraphicFramePr>
          <p:nvPr/>
        </p:nvGraphicFramePr>
        <p:xfrm>
          <a:off x="5611813" y="-5657850"/>
          <a:ext cx="967561" cy="4362207"/>
        </p:xfrm>
        <a:graphic>
          <a:graphicData uri="http://schemas.openxmlformats.org/drawingml/2006/table">
            <a:tbl>
              <a:tblPr>
                <a:tableStyleId>{5C22544A-7EE6-4342-B048-85BDC9FD1C3A}</a:tableStyleId>
              </a:tblPr>
              <a:tblGrid>
                <a:gridCol w="967561">
                  <a:extLst>
                    <a:ext uri="{9D8B030D-6E8A-4147-A177-3AD203B41FA5}">
                      <a16:colId xmlns:a16="http://schemas.microsoft.com/office/drawing/2014/main" val="2705494433"/>
                    </a:ext>
                  </a:extLst>
                </a:gridCol>
              </a:tblGrid>
              <a:tr h="191976">
                <a:tc>
                  <a:txBody>
                    <a:bodyPr/>
                    <a:lstStyle/>
                    <a:p>
                      <a:pPr algn="l" fontAlgn="ctr"/>
                      <a:r>
                        <a:rPr lang="en-US" sz="300" u="none" strike="noStrike">
                          <a:effectLst/>
                        </a:rPr>
                        <a:t>Game Day Operations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27097019"/>
                  </a:ext>
                </a:extLst>
              </a:tr>
              <a:tr h="230372">
                <a:tc>
                  <a:txBody>
                    <a:bodyPr/>
                    <a:lstStyle/>
                    <a:p>
                      <a:pPr algn="l" fontAlgn="ctr"/>
                      <a:endParaRPr lang="en-US" sz="300" u="none" strike="noStrike">
                        <a:effectLst/>
                      </a:endParaRPr>
                    </a:p>
                    <a:p>
                      <a:pPr algn="l" fontAlgn="ctr"/>
                      <a:r>
                        <a:rPr lang="en-US" sz="300" u="none" strike="noStrike">
                          <a:effectLst/>
                        </a:rPr>
                        <a:t>Ticketing Administration</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679678973"/>
                  </a:ext>
                </a:extLst>
              </a:tr>
              <a:tr h="138223">
                <a:tc>
                  <a:txBody>
                    <a:bodyPr/>
                    <a:lstStyle/>
                    <a:p>
                      <a:pPr algn="l" fontAlgn="ctr"/>
                      <a:endParaRPr lang="en-US" sz="300" u="none" strike="noStrike">
                        <a:effectLst/>
                      </a:endParaRPr>
                    </a:p>
                    <a:p>
                      <a:pPr algn="l" fontAlgn="ctr"/>
                      <a:r>
                        <a:rPr lang="en-US" sz="300" u="none" strike="noStrike">
                          <a:effectLst/>
                        </a:rPr>
                        <a:t>Ticket Takers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304318456"/>
                  </a:ext>
                </a:extLst>
              </a:tr>
              <a:tr h="230372">
                <a:tc>
                  <a:txBody>
                    <a:bodyPr/>
                    <a:lstStyle/>
                    <a:p>
                      <a:pPr algn="l" fontAlgn="ctr"/>
                      <a:endParaRPr lang="en-US" sz="300" u="none" strike="noStrike">
                        <a:effectLst/>
                      </a:endParaRPr>
                    </a:p>
                    <a:p>
                      <a:pPr algn="l" fontAlgn="ctr"/>
                      <a:r>
                        <a:rPr lang="en-US" sz="300" u="none" strike="noStrike">
                          <a:effectLst/>
                        </a:rPr>
                        <a:t>Concession Operations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883395083"/>
                  </a:ext>
                </a:extLst>
              </a:tr>
              <a:tr h="184297">
                <a:tc>
                  <a:txBody>
                    <a:bodyPr/>
                    <a:lstStyle/>
                    <a:p>
                      <a:pPr algn="l" fontAlgn="ctr"/>
                      <a:endParaRPr lang="en-US" sz="300" u="none" strike="noStrike">
                        <a:effectLst/>
                      </a:endParaRPr>
                    </a:p>
                    <a:p>
                      <a:pPr algn="l" fontAlgn="ctr"/>
                      <a:r>
                        <a:rPr lang="en-US" sz="300" u="none" strike="noStrike">
                          <a:effectLst/>
                        </a:rPr>
                        <a:t>Concessions Staff</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187288920"/>
                  </a:ext>
                </a:extLst>
              </a:tr>
              <a:tr h="92149">
                <a:tc>
                  <a:txBody>
                    <a:bodyPr/>
                    <a:lstStyle/>
                    <a:p>
                      <a:pPr algn="l" fontAlgn="ctr"/>
                      <a:endParaRPr lang="en-US" sz="300" u="none" strike="noStrike">
                        <a:effectLst/>
                      </a:endParaRPr>
                    </a:p>
                    <a:p>
                      <a:pPr algn="l" fontAlgn="ctr"/>
                      <a:r>
                        <a:rPr lang="en-US" sz="300" u="none" strike="noStrike">
                          <a:effectLst/>
                        </a:rPr>
                        <a:t>Field Setup</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922839189"/>
                  </a:ext>
                </a:extLst>
              </a:tr>
              <a:tr h="184297">
                <a:tc>
                  <a:txBody>
                    <a:bodyPr/>
                    <a:lstStyle/>
                    <a:p>
                      <a:pPr algn="l" fontAlgn="ctr"/>
                      <a:endParaRPr lang="en-US" sz="300" u="none" strike="noStrike">
                        <a:effectLst/>
                      </a:endParaRPr>
                    </a:p>
                    <a:p>
                      <a:pPr algn="l" fontAlgn="ctr"/>
                      <a:r>
                        <a:rPr lang="en-US" sz="300" u="none" strike="noStrike">
                          <a:effectLst/>
                        </a:rPr>
                        <a:t>Stadium Announcer</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844702881"/>
                  </a:ext>
                </a:extLst>
              </a:tr>
              <a:tr h="138223">
                <a:tc>
                  <a:txBody>
                    <a:bodyPr/>
                    <a:lstStyle/>
                    <a:p>
                      <a:pPr algn="l" fontAlgn="ctr"/>
                      <a:endParaRPr lang="en-US" sz="300" u="none" strike="noStrike">
                        <a:effectLst/>
                      </a:endParaRPr>
                    </a:p>
                    <a:p>
                      <a:pPr algn="l" fontAlgn="ctr"/>
                      <a:r>
                        <a:rPr lang="en-US" sz="300" u="none" strike="noStrike">
                          <a:effectLst/>
                        </a:rPr>
                        <a:t>Game Recording</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7284604"/>
                  </a:ext>
                </a:extLst>
              </a:tr>
              <a:tr h="92149">
                <a:tc>
                  <a:txBody>
                    <a:bodyPr/>
                    <a:lstStyle/>
                    <a:p>
                      <a:pPr algn="l" fontAlgn="ctr"/>
                      <a:endParaRPr lang="en-US" sz="300" u="none" strike="noStrike">
                        <a:effectLst/>
                      </a:endParaRPr>
                    </a:p>
                    <a:p>
                      <a:pPr algn="l" fontAlgn="ctr"/>
                      <a:r>
                        <a:rPr lang="en-US" sz="300" u="none" strike="noStrike">
                          <a:effectLst/>
                        </a:rPr>
                        <a:t>Ball Kids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180154837"/>
                  </a:ext>
                </a:extLst>
              </a:tr>
              <a:tr h="143982">
                <a:tc>
                  <a:txBody>
                    <a:bodyPr/>
                    <a:lstStyle/>
                    <a:p>
                      <a:pPr algn="l" fontAlgn="ctr"/>
                      <a:endParaRPr lang="en-US" sz="300" u="none" strike="noStrike">
                        <a:effectLst/>
                      </a:endParaRPr>
                    </a:p>
                    <a:p>
                      <a:pPr algn="l" fontAlgn="ctr"/>
                      <a:r>
                        <a:rPr lang="en-US" sz="300" u="none" strike="noStrike">
                          <a:effectLst/>
                        </a:rPr>
                        <a:t>Event Planning</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459533858"/>
                  </a:ext>
                </a:extLst>
              </a:tr>
              <a:tr h="230372">
                <a:tc>
                  <a:txBody>
                    <a:bodyPr/>
                    <a:lstStyle/>
                    <a:p>
                      <a:pPr algn="l" fontAlgn="ctr"/>
                      <a:endParaRPr lang="en-US" sz="300" u="none" strike="noStrike">
                        <a:effectLst/>
                      </a:endParaRPr>
                    </a:p>
                    <a:p>
                      <a:pPr algn="l" fontAlgn="ctr"/>
                      <a:r>
                        <a:rPr lang="en-US" sz="300" u="none" strike="noStrike">
                          <a:effectLst/>
                        </a:rPr>
                        <a:t>End of Year Banquet</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639091513"/>
                  </a:ext>
                </a:extLst>
              </a:tr>
              <a:tr h="276446">
                <a:tc>
                  <a:txBody>
                    <a:bodyPr/>
                    <a:lstStyle/>
                    <a:p>
                      <a:pPr algn="l" fontAlgn="ctr"/>
                      <a:endParaRPr lang="en-US" sz="300" u="none" strike="noStrike">
                        <a:effectLst/>
                      </a:endParaRPr>
                    </a:p>
                    <a:p>
                      <a:pPr algn="l" fontAlgn="ctr"/>
                      <a:r>
                        <a:rPr lang="en-US" sz="300" u="none" strike="noStrike">
                          <a:effectLst/>
                        </a:rPr>
                        <a:t>Senior Recognition / Senior Night</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209041167"/>
                  </a:ext>
                </a:extLst>
              </a:tr>
              <a:tr h="138223">
                <a:tc>
                  <a:txBody>
                    <a:bodyPr/>
                    <a:lstStyle/>
                    <a:p>
                      <a:pPr algn="l" fontAlgn="ctr"/>
                      <a:endParaRPr lang="en-US" sz="300" u="none" strike="noStrike">
                        <a:effectLst/>
                      </a:endParaRPr>
                    </a:p>
                    <a:p>
                      <a:pPr algn="l" fontAlgn="ctr"/>
                      <a:r>
                        <a:rPr lang="en-US" sz="300" u="none" strike="noStrike">
                          <a:effectLst/>
                        </a:rPr>
                        <a:t>Team Dinners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769701329"/>
                  </a:ext>
                </a:extLst>
              </a:tr>
              <a:tr h="598966">
                <a:tc>
                  <a:txBody>
                    <a:bodyPr/>
                    <a:lstStyle/>
                    <a:p>
                      <a:pPr algn="l" fontAlgn="ctr"/>
                      <a:endParaRPr lang="en-US" sz="300" u="none" strike="noStrike">
                        <a:effectLst/>
                      </a:endParaRPr>
                    </a:p>
                    <a:p>
                      <a:pPr algn="l" fontAlgn="ctr"/>
                      <a:r>
                        <a:rPr lang="en-US" sz="300" u="none" strike="noStrike">
                          <a:effectLst/>
                        </a:rPr>
                        <a:t>Other Game Day Events (Community Night, Teacher Appreciation, etc.)</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826501515"/>
                  </a:ext>
                </a:extLst>
              </a:tr>
              <a:tr h="86005">
                <a:tc>
                  <a:txBody>
                    <a:bodyPr/>
                    <a:lstStyle/>
                    <a:p>
                      <a:pPr algn="l" fontAlgn="ctr"/>
                      <a:endParaRPr lang="en-US" sz="300" u="none" strike="noStrike">
                        <a:effectLst/>
                      </a:endParaRPr>
                    </a:p>
                    <a:p>
                      <a:pPr algn="l" fontAlgn="ctr"/>
                      <a:r>
                        <a:rPr lang="en-US" sz="300" u="none" strike="noStrike">
                          <a:effectLst/>
                        </a:rPr>
                        <a:t>Other:</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975395669"/>
                  </a:ext>
                </a:extLst>
              </a:tr>
              <a:tr h="46074">
                <a:tc>
                  <a:txBody>
                    <a:bodyPr/>
                    <a:lstStyle/>
                    <a:p>
                      <a:pPr algn="l" fontAlgn="b"/>
                      <a:endParaRPr lang="en-US" sz="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680344596"/>
                  </a:ext>
                </a:extLst>
              </a:tr>
              <a:tr h="239971">
                <a:tc>
                  <a:txBody>
                    <a:bodyPr/>
                    <a:lstStyle/>
                    <a:p>
                      <a:pPr algn="l" fontAlgn="ctr"/>
                      <a:endParaRPr lang="en-US" sz="300" u="none" strike="noStrike">
                        <a:effectLst/>
                      </a:endParaRPr>
                    </a:p>
                    <a:p>
                      <a:pPr algn="l" fontAlgn="ctr"/>
                      <a:r>
                        <a:rPr lang="en-US" sz="300" u="none" strike="noStrike">
                          <a:effectLst/>
                        </a:rPr>
                        <a:t>Marketing and Finance</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572347489"/>
                  </a:ext>
                </a:extLst>
              </a:tr>
              <a:tr h="138223">
                <a:tc>
                  <a:txBody>
                    <a:bodyPr/>
                    <a:lstStyle/>
                    <a:p>
                      <a:pPr algn="l" fontAlgn="ctr"/>
                      <a:endParaRPr lang="en-US" sz="300" u="none" strike="noStrike">
                        <a:effectLst/>
                      </a:endParaRPr>
                    </a:p>
                    <a:p>
                      <a:pPr algn="l" fontAlgn="ctr"/>
                      <a:r>
                        <a:rPr lang="en-US" sz="300" u="none" strike="noStrike">
                          <a:effectLst/>
                        </a:rPr>
                        <a:t>Sponsorships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074100698"/>
                  </a:ext>
                </a:extLst>
              </a:tr>
              <a:tr h="230372">
                <a:tc>
                  <a:txBody>
                    <a:bodyPr/>
                    <a:lstStyle/>
                    <a:p>
                      <a:pPr algn="l" fontAlgn="ctr"/>
                      <a:endParaRPr lang="en-US" sz="300" u="none" strike="noStrike">
                        <a:effectLst/>
                      </a:endParaRPr>
                    </a:p>
                    <a:p>
                      <a:pPr algn="l" fontAlgn="ctr"/>
                      <a:r>
                        <a:rPr lang="en-US" sz="300" u="none" strike="noStrike">
                          <a:effectLst/>
                        </a:rPr>
                        <a:t>Finances and Accounting</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674723420"/>
                  </a:ext>
                </a:extLst>
              </a:tr>
              <a:tr h="86005">
                <a:tc>
                  <a:txBody>
                    <a:bodyPr/>
                    <a:lstStyle/>
                    <a:p>
                      <a:pPr algn="l" fontAlgn="ctr"/>
                      <a:endParaRPr lang="en-US" sz="300" u="none" strike="noStrike">
                        <a:effectLst/>
                      </a:endParaRPr>
                    </a:p>
                    <a:p>
                      <a:pPr algn="l" fontAlgn="ctr"/>
                      <a:r>
                        <a:rPr lang="en-US" sz="300" u="none" strike="noStrike">
                          <a:effectLst/>
                        </a:rPr>
                        <a:t>Other:</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920982873"/>
                  </a:ext>
                </a:extLst>
              </a:tr>
              <a:tr h="46074">
                <a:tc>
                  <a:txBody>
                    <a:bodyPr/>
                    <a:lstStyle/>
                    <a:p>
                      <a:pPr algn="l" fontAlgn="b"/>
                      <a:endParaRPr lang="en-US" sz="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39471626"/>
                  </a:ext>
                </a:extLst>
              </a:tr>
              <a:tr h="239971">
                <a:tc>
                  <a:txBody>
                    <a:bodyPr/>
                    <a:lstStyle/>
                    <a:p>
                      <a:pPr algn="l" fontAlgn="ctr"/>
                      <a:endParaRPr lang="en-US" sz="300" u="none" strike="noStrike">
                        <a:effectLst/>
                      </a:endParaRPr>
                    </a:p>
                    <a:p>
                      <a:pPr algn="l" fontAlgn="ctr"/>
                      <a:r>
                        <a:rPr lang="en-US" sz="300" u="none" strike="noStrike">
                          <a:effectLst/>
                        </a:rPr>
                        <a:t>Program Administration</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6827906"/>
                  </a:ext>
                </a:extLst>
              </a:tr>
              <a:tr h="92149">
                <a:tc>
                  <a:txBody>
                    <a:bodyPr/>
                    <a:lstStyle/>
                    <a:p>
                      <a:pPr algn="l" fontAlgn="ctr"/>
                      <a:endParaRPr lang="en-US" sz="300" u="none" strike="noStrike">
                        <a:effectLst/>
                      </a:endParaRPr>
                    </a:p>
                    <a:p>
                      <a:pPr algn="l" fontAlgn="ctr"/>
                      <a:r>
                        <a:rPr lang="en-US" sz="300" u="none" strike="noStrike">
                          <a:effectLst/>
                        </a:rPr>
                        <a:t>Uniforms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587823580"/>
                  </a:ext>
                </a:extLst>
              </a:tr>
              <a:tr h="138223">
                <a:tc>
                  <a:txBody>
                    <a:bodyPr/>
                    <a:lstStyle/>
                    <a:p>
                      <a:pPr algn="l" fontAlgn="ctr"/>
                      <a:endParaRPr lang="en-US" sz="300" u="none" strike="noStrike">
                        <a:effectLst/>
                      </a:endParaRPr>
                    </a:p>
                    <a:p>
                      <a:pPr algn="l" fontAlgn="ctr"/>
                      <a:r>
                        <a:rPr lang="en-US" sz="300" u="none" strike="noStrike">
                          <a:effectLst/>
                        </a:rPr>
                        <a:t>Team Apparel</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972817275"/>
                  </a:ext>
                </a:extLst>
              </a:tr>
              <a:tr h="138223">
                <a:tc>
                  <a:txBody>
                    <a:bodyPr/>
                    <a:lstStyle/>
                    <a:p>
                      <a:pPr algn="l" fontAlgn="ctr"/>
                      <a:endParaRPr lang="en-US" sz="300" u="none" strike="noStrike" dirty="0">
                        <a:effectLst/>
                      </a:endParaRPr>
                    </a:p>
                    <a:p>
                      <a:pPr algn="l" fontAlgn="ctr"/>
                      <a:r>
                        <a:rPr lang="en-US" sz="300" u="none" strike="noStrike" dirty="0">
                          <a:effectLst/>
                        </a:rPr>
                        <a:t>Fan Apparel </a:t>
                      </a:r>
                      <a:endParaRPr lang="en-US" sz="3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674590664"/>
                  </a:ext>
                </a:extLst>
              </a:tr>
            </a:tbl>
          </a:graphicData>
        </a:graphic>
      </p:graphicFrame>
      <p:pic>
        <p:nvPicPr>
          <p:cNvPr id="55" name="Control 1">
            <a:extLst>
              <a:ext uri="{FF2B5EF4-FFF2-40B4-BE49-F238E27FC236}">
                <a16:creationId xmlns:a16="http://schemas.microsoft.com/office/drawing/2014/main" id="{684BB2C7-04FE-4DEB-866A-645656F66067}"/>
              </a:ext>
            </a:extLst>
          </p:cNvPr>
          <p:cNvPicPr>
            <a:picLocks noChangeAspect="1"/>
          </p:cNvPicPr>
          <p:nvPr/>
        </p:nvPicPr>
        <p:blipFill>
          <a:blip r:embed="rId4"/>
          <a:stretch>
            <a:fillRect/>
          </a:stretch>
        </p:blipFill>
        <p:spPr>
          <a:xfrm>
            <a:off x="5611813" y="8810625"/>
            <a:ext cx="914400" cy="228600"/>
          </a:xfrm>
          <a:prstGeom prst="rect">
            <a:avLst/>
          </a:prstGeom>
        </p:spPr>
      </p:pic>
      <p:pic>
        <p:nvPicPr>
          <p:cNvPr id="56" name="Control 2">
            <a:extLst>
              <a:ext uri="{FF2B5EF4-FFF2-40B4-BE49-F238E27FC236}">
                <a16:creationId xmlns:a16="http://schemas.microsoft.com/office/drawing/2014/main" id="{CE765761-7731-4FA9-A75D-23EFD948640A}"/>
              </a:ext>
            </a:extLst>
          </p:cNvPr>
          <p:cNvPicPr>
            <a:picLocks noChangeAspect="1"/>
          </p:cNvPicPr>
          <p:nvPr/>
        </p:nvPicPr>
        <p:blipFill>
          <a:blip r:embed="rId5"/>
          <a:stretch>
            <a:fillRect/>
          </a:stretch>
        </p:blipFill>
        <p:spPr>
          <a:xfrm>
            <a:off x="5611813" y="12287250"/>
            <a:ext cx="914400" cy="228600"/>
          </a:xfrm>
          <a:prstGeom prst="rect">
            <a:avLst/>
          </a:prstGeom>
        </p:spPr>
      </p:pic>
      <p:sp>
        <p:nvSpPr>
          <p:cNvPr id="2" name="Rectangle 1">
            <a:extLst>
              <a:ext uri="{FF2B5EF4-FFF2-40B4-BE49-F238E27FC236}">
                <a16:creationId xmlns:a16="http://schemas.microsoft.com/office/drawing/2014/main" id="{83AEBF51-5672-42E4-BB20-5BFA05EEA721}"/>
              </a:ext>
            </a:extLst>
          </p:cNvPr>
          <p:cNvSpPr/>
          <p:nvPr/>
        </p:nvSpPr>
        <p:spPr>
          <a:xfrm>
            <a:off x="735980" y="2230613"/>
            <a:ext cx="10727474" cy="1815882"/>
          </a:xfrm>
          <a:prstGeom prst="rect">
            <a:avLst/>
          </a:prstGeom>
        </p:spPr>
        <p:txBody>
          <a:bodyPr wrap="square">
            <a:spAutoFit/>
          </a:bodyPr>
          <a:lstStyle/>
          <a:p>
            <a:pPr marL="457200" indent="-457200">
              <a:buFont typeface="Arial" panose="020B0604020202020204" pitchFamily="34" charset="0"/>
              <a:buChar char="•"/>
            </a:pPr>
            <a:r>
              <a:rPr lang="en-US" sz="2800" dirty="0">
                <a:solidFill>
                  <a:srgbClr val="782F40"/>
                </a:solidFill>
                <a:latin typeface="NCAA FSU Noles Glades Bold" panose="02000500000000000000" pitchFamily="2" charset="0"/>
              </a:rPr>
              <a:t>Game day operations</a:t>
            </a:r>
          </a:p>
          <a:p>
            <a:pPr marL="457200" indent="-457200">
              <a:buFont typeface="Arial" panose="020B0604020202020204" pitchFamily="34" charset="0"/>
              <a:buChar char="•"/>
            </a:pPr>
            <a:r>
              <a:rPr lang="en-US" sz="2800" dirty="0">
                <a:solidFill>
                  <a:srgbClr val="782F40"/>
                </a:solidFill>
                <a:latin typeface="NCAA FSU Noles Glades Bold" panose="02000500000000000000" pitchFamily="2" charset="0"/>
              </a:rPr>
              <a:t>Event Planning</a:t>
            </a:r>
          </a:p>
          <a:p>
            <a:pPr marL="457200" indent="-457200">
              <a:buFont typeface="Arial" panose="020B0604020202020204" pitchFamily="34" charset="0"/>
              <a:buChar char="•"/>
            </a:pPr>
            <a:r>
              <a:rPr lang="en-US" sz="2800" dirty="0">
                <a:solidFill>
                  <a:srgbClr val="782F40"/>
                </a:solidFill>
                <a:latin typeface="NCAA FSU Noles Glades Bold" panose="02000500000000000000" pitchFamily="2" charset="0"/>
              </a:rPr>
              <a:t>Marketing and Finance</a:t>
            </a:r>
          </a:p>
          <a:p>
            <a:pPr marL="457200" indent="-457200">
              <a:buFont typeface="Arial" panose="020B0604020202020204" pitchFamily="34" charset="0"/>
              <a:buChar char="•"/>
            </a:pPr>
            <a:r>
              <a:rPr lang="en-US" sz="2800" dirty="0">
                <a:solidFill>
                  <a:srgbClr val="782F40"/>
                </a:solidFill>
                <a:latin typeface="NCAA FSU Noles Glades Bold" panose="02000500000000000000" pitchFamily="2" charset="0"/>
              </a:rPr>
              <a:t>Program Administration</a:t>
            </a:r>
          </a:p>
        </p:txBody>
      </p:sp>
    </p:spTree>
    <p:extLst>
      <p:ext uri="{BB962C8B-B14F-4D97-AF65-F5344CB8AC3E}">
        <p14:creationId xmlns:p14="http://schemas.microsoft.com/office/powerpoint/2010/main" val="57000454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B0803C-A636-462A-987C-210BE77F207A}"/>
              </a:ext>
            </a:extLst>
          </p:cNvPr>
          <p:cNvSpPr/>
          <p:nvPr/>
        </p:nvSpPr>
        <p:spPr>
          <a:xfrm>
            <a:off x="1" y="0"/>
            <a:ext cx="12192000" cy="828269"/>
          </a:xfrm>
          <a:prstGeom prst="rect">
            <a:avLst/>
          </a:prstGeom>
          <a:solidFill>
            <a:srgbClr val="782F4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5587B34-96A0-411E-8866-9F23CD786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55" y="127096"/>
            <a:ext cx="1402345" cy="1402345"/>
          </a:xfrm>
          <a:prstGeom prst="rect">
            <a:avLst/>
          </a:prstGeom>
        </p:spPr>
      </p:pic>
      <p:sp>
        <p:nvSpPr>
          <p:cNvPr id="3" name="Subtitle 2">
            <a:extLst>
              <a:ext uri="{FF2B5EF4-FFF2-40B4-BE49-F238E27FC236}">
                <a16:creationId xmlns:a16="http://schemas.microsoft.com/office/drawing/2014/main" id="{31644E24-D547-4F8B-ADEB-307B34FEF9EE}"/>
              </a:ext>
            </a:extLst>
          </p:cNvPr>
          <p:cNvSpPr>
            <a:spLocks noGrp="1"/>
          </p:cNvSpPr>
          <p:nvPr>
            <p:ph type="subTitle" idx="1"/>
          </p:nvPr>
        </p:nvSpPr>
        <p:spPr>
          <a:xfrm>
            <a:off x="-1" y="0"/>
            <a:ext cx="12192000" cy="1170524"/>
          </a:xfrm>
        </p:spPr>
        <p:txBody>
          <a:bodyPr>
            <a:normAutofit/>
          </a:bodyPr>
          <a:lstStyle/>
          <a:p>
            <a:r>
              <a:rPr lang="en-US" dirty="0" err="1">
                <a:solidFill>
                  <a:srgbClr val="CEB888"/>
                </a:solidFill>
                <a:latin typeface="NCAA FSU Noles Unconquered" panose="02000500000000000000" pitchFamily="2" charset="0"/>
              </a:rPr>
              <a:t>florida</a:t>
            </a:r>
            <a:r>
              <a:rPr lang="en-US" dirty="0">
                <a:solidFill>
                  <a:srgbClr val="CEB888"/>
                </a:solidFill>
                <a:latin typeface="NCAA FSU Noles Unconquered" panose="02000500000000000000" pitchFamily="2" charset="0"/>
              </a:rPr>
              <a:t> state university schools</a:t>
            </a:r>
          </a:p>
          <a:p>
            <a:r>
              <a:rPr lang="en-US" dirty="0">
                <a:solidFill>
                  <a:srgbClr val="CEB888"/>
                </a:solidFill>
                <a:latin typeface="NCAA FSU Noles Unconquered" panose="02000500000000000000" pitchFamily="2" charset="0"/>
              </a:rPr>
              <a:t>girls’ soccer program</a:t>
            </a:r>
          </a:p>
        </p:txBody>
      </p:sp>
      <p:sp>
        <p:nvSpPr>
          <p:cNvPr id="12" name="Rectangle 11">
            <a:extLst>
              <a:ext uri="{FF2B5EF4-FFF2-40B4-BE49-F238E27FC236}">
                <a16:creationId xmlns:a16="http://schemas.microsoft.com/office/drawing/2014/main" id="{7568A773-F077-4524-BDE5-CD26DF12090B}"/>
              </a:ext>
            </a:extLst>
          </p:cNvPr>
          <p:cNvSpPr/>
          <p:nvPr/>
        </p:nvSpPr>
        <p:spPr>
          <a:xfrm>
            <a:off x="-3" y="1067776"/>
            <a:ext cx="12192001" cy="923330"/>
          </a:xfrm>
          <a:prstGeom prst="rect">
            <a:avLst/>
          </a:prstGeom>
          <a:noFill/>
        </p:spPr>
        <p:txBody>
          <a:bodyPr wrap="square" lIns="91440" tIns="45720" rIns="91440" bIns="45720">
            <a:spAutoFit/>
          </a:bodyPr>
          <a:lstStyle/>
          <a:p>
            <a:pPr algn="ctr"/>
            <a:r>
              <a:rPr lang="en-US" sz="5400" b="0" cap="none" spc="0" dirty="0">
                <a:ln w="0"/>
                <a:solidFill>
                  <a:srgbClr val="CEB888"/>
                </a:solidFill>
                <a:effectLst>
                  <a:outerShdw blurRad="38100" dist="19050" dir="2700000" algn="tl" rotWithShape="0">
                    <a:schemeClr val="dk1">
                      <a:alpha val="40000"/>
                    </a:schemeClr>
                  </a:outerShdw>
                </a:effectLst>
                <a:latin typeface="NCAA FSU Noles Unconquered" panose="02000500000000000000" pitchFamily="2" charset="0"/>
              </a:rPr>
              <a:t>Game Day Operations</a:t>
            </a:r>
          </a:p>
        </p:txBody>
      </p:sp>
      <p:graphicFrame>
        <p:nvGraphicFramePr>
          <p:cNvPr id="54" name="Table 53">
            <a:extLst>
              <a:ext uri="{FF2B5EF4-FFF2-40B4-BE49-F238E27FC236}">
                <a16:creationId xmlns:a16="http://schemas.microsoft.com/office/drawing/2014/main" id="{D16237E3-82DD-48C1-A36C-BF34290B2E22}"/>
              </a:ext>
            </a:extLst>
          </p:cNvPr>
          <p:cNvGraphicFramePr>
            <a:graphicFrameLocks noGrp="1"/>
          </p:cNvGraphicFramePr>
          <p:nvPr/>
        </p:nvGraphicFramePr>
        <p:xfrm>
          <a:off x="5611813" y="-5657850"/>
          <a:ext cx="967561" cy="4362207"/>
        </p:xfrm>
        <a:graphic>
          <a:graphicData uri="http://schemas.openxmlformats.org/drawingml/2006/table">
            <a:tbl>
              <a:tblPr>
                <a:tableStyleId>{5C22544A-7EE6-4342-B048-85BDC9FD1C3A}</a:tableStyleId>
              </a:tblPr>
              <a:tblGrid>
                <a:gridCol w="967561">
                  <a:extLst>
                    <a:ext uri="{9D8B030D-6E8A-4147-A177-3AD203B41FA5}">
                      <a16:colId xmlns:a16="http://schemas.microsoft.com/office/drawing/2014/main" val="2705494433"/>
                    </a:ext>
                  </a:extLst>
                </a:gridCol>
              </a:tblGrid>
              <a:tr h="191976">
                <a:tc>
                  <a:txBody>
                    <a:bodyPr/>
                    <a:lstStyle/>
                    <a:p>
                      <a:pPr algn="l" fontAlgn="ctr"/>
                      <a:r>
                        <a:rPr lang="en-US" sz="300" u="none" strike="noStrike">
                          <a:effectLst/>
                        </a:rPr>
                        <a:t>Game Day Operations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27097019"/>
                  </a:ext>
                </a:extLst>
              </a:tr>
              <a:tr h="230372">
                <a:tc>
                  <a:txBody>
                    <a:bodyPr/>
                    <a:lstStyle/>
                    <a:p>
                      <a:pPr algn="l" fontAlgn="ctr"/>
                      <a:endParaRPr lang="en-US" sz="300" u="none" strike="noStrike">
                        <a:effectLst/>
                      </a:endParaRPr>
                    </a:p>
                    <a:p>
                      <a:pPr algn="l" fontAlgn="ctr"/>
                      <a:r>
                        <a:rPr lang="en-US" sz="300" u="none" strike="noStrike">
                          <a:effectLst/>
                        </a:rPr>
                        <a:t>Ticketing Administration</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679678973"/>
                  </a:ext>
                </a:extLst>
              </a:tr>
              <a:tr h="138223">
                <a:tc>
                  <a:txBody>
                    <a:bodyPr/>
                    <a:lstStyle/>
                    <a:p>
                      <a:pPr algn="l" fontAlgn="ctr"/>
                      <a:endParaRPr lang="en-US" sz="300" u="none" strike="noStrike">
                        <a:effectLst/>
                      </a:endParaRPr>
                    </a:p>
                    <a:p>
                      <a:pPr algn="l" fontAlgn="ctr"/>
                      <a:r>
                        <a:rPr lang="en-US" sz="300" u="none" strike="noStrike">
                          <a:effectLst/>
                        </a:rPr>
                        <a:t>Ticket Takers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304318456"/>
                  </a:ext>
                </a:extLst>
              </a:tr>
              <a:tr h="230372">
                <a:tc>
                  <a:txBody>
                    <a:bodyPr/>
                    <a:lstStyle/>
                    <a:p>
                      <a:pPr algn="l" fontAlgn="ctr"/>
                      <a:endParaRPr lang="en-US" sz="300" u="none" strike="noStrike">
                        <a:effectLst/>
                      </a:endParaRPr>
                    </a:p>
                    <a:p>
                      <a:pPr algn="l" fontAlgn="ctr"/>
                      <a:r>
                        <a:rPr lang="en-US" sz="300" u="none" strike="noStrike">
                          <a:effectLst/>
                        </a:rPr>
                        <a:t>Concession Operations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883395083"/>
                  </a:ext>
                </a:extLst>
              </a:tr>
              <a:tr h="184297">
                <a:tc>
                  <a:txBody>
                    <a:bodyPr/>
                    <a:lstStyle/>
                    <a:p>
                      <a:pPr algn="l" fontAlgn="ctr"/>
                      <a:endParaRPr lang="en-US" sz="300" u="none" strike="noStrike">
                        <a:effectLst/>
                      </a:endParaRPr>
                    </a:p>
                    <a:p>
                      <a:pPr algn="l" fontAlgn="ctr"/>
                      <a:r>
                        <a:rPr lang="en-US" sz="300" u="none" strike="noStrike">
                          <a:effectLst/>
                        </a:rPr>
                        <a:t>Concessions Staff</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187288920"/>
                  </a:ext>
                </a:extLst>
              </a:tr>
              <a:tr h="92149">
                <a:tc>
                  <a:txBody>
                    <a:bodyPr/>
                    <a:lstStyle/>
                    <a:p>
                      <a:pPr algn="l" fontAlgn="ctr"/>
                      <a:endParaRPr lang="en-US" sz="300" u="none" strike="noStrike">
                        <a:effectLst/>
                      </a:endParaRPr>
                    </a:p>
                    <a:p>
                      <a:pPr algn="l" fontAlgn="ctr"/>
                      <a:r>
                        <a:rPr lang="en-US" sz="300" u="none" strike="noStrike">
                          <a:effectLst/>
                        </a:rPr>
                        <a:t>Field Setup</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922839189"/>
                  </a:ext>
                </a:extLst>
              </a:tr>
              <a:tr h="184297">
                <a:tc>
                  <a:txBody>
                    <a:bodyPr/>
                    <a:lstStyle/>
                    <a:p>
                      <a:pPr algn="l" fontAlgn="ctr"/>
                      <a:endParaRPr lang="en-US" sz="300" u="none" strike="noStrike">
                        <a:effectLst/>
                      </a:endParaRPr>
                    </a:p>
                    <a:p>
                      <a:pPr algn="l" fontAlgn="ctr"/>
                      <a:r>
                        <a:rPr lang="en-US" sz="300" u="none" strike="noStrike">
                          <a:effectLst/>
                        </a:rPr>
                        <a:t>Stadium Announcer</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844702881"/>
                  </a:ext>
                </a:extLst>
              </a:tr>
              <a:tr h="138223">
                <a:tc>
                  <a:txBody>
                    <a:bodyPr/>
                    <a:lstStyle/>
                    <a:p>
                      <a:pPr algn="l" fontAlgn="ctr"/>
                      <a:endParaRPr lang="en-US" sz="300" u="none" strike="noStrike">
                        <a:effectLst/>
                      </a:endParaRPr>
                    </a:p>
                    <a:p>
                      <a:pPr algn="l" fontAlgn="ctr"/>
                      <a:r>
                        <a:rPr lang="en-US" sz="300" u="none" strike="noStrike">
                          <a:effectLst/>
                        </a:rPr>
                        <a:t>Game Recording</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7284604"/>
                  </a:ext>
                </a:extLst>
              </a:tr>
              <a:tr h="92149">
                <a:tc>
                  <a:txBody>
                    <a:bodyPr/>
                    <a:lstStyle/>
                    <a:p>
                      <a:pPr algn="l" fontAlgn="ctr"/>
                      <a:endParaRPr lang="en-US" sz="300" u="none" strike="noStrike">
                        <a:effectLst/>
                      </a:endParaRPr>
                    </a:p>
                    <a:p>
                      <a:pPr algn="l" fontAlgn="ctr"/>
                      <a:r>
                        <a:rPr lang="en-US" sz="300" u="none" strike="noStrike">
                          <a:effectLst/>
                        </a:rPr>
                        <a:t>Ball Kids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180154837"/>
                  </a:ext>
                </a:extLst>
              </a:tr>
              <a:tr h="143982">
                <a:tc>
                  <a:txBody>
                    <a:bodyPr/>
                    <a:lstStyle/>
                    <a:p>
                      <a:pPr algn="l" fontAlgn="ctr"/>
                      <a:endParaRPr lang="en-US" sz="300" u="none" strike="noStrike">
                        <a:effectLst/>
                      </a:endParaRPr>
                    </a:p>
                    <a:p>
                      <a:pPr algn="l" fontAlgn="ctr"/>
                      <a:r>
                        <a:rPr lang="en-US" sz="300" u="none" strike="noStrike">
                          <a:effectLst/>
                        </a:rPr>
                        <a:t>Event Planning</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459533858"/>
                  </a:ext>
                </a:extLst>
              </a:tr>
              <a:tr h="230372">
                <a:tc>
                  <a:txBody>
                    <a:bodyPr/>
                    <a:lstStyle/>
                    <a:p>
                      <a:pPr algn="l" fontAlgn="ctr"/>
                      <a:endParaRPr lang="en-US" sz="300" u="none" strike="noStrike">
                        <a:effectLst/>
                      </a:endParaRPr>
                    </a:p>
                    <a:p>
                      <a:pPr algn="l" fontAlgn="ctr"/>
                      <a:r>
                        <a:rPr lang="en-US" sz="300" u="none" strike="noStrike">
                          <a:effectLst/>
                        </a:rPr>
                        <a:t>End of Year Banquet</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639091513"/>
                  </a:ext>
                </a:extLst>
              </a:tr>
              <a:tr h="276446">
                <a:tc>
                  <a:txBody>
                    <a:bodyPr/>
                    <a:lstStyle/>
                    <a:p>
                      <a:pPr algn="l" fontAlgn="ctr"/>
                      <a:endParaRPr lang="en-US" sz="300" u="none" strike="noStrike">
                        <a:effectLst/>
                      </a:endParaRPr>
                    </a:p>
                    <a:p>
                      <a:pPr algn="l" fontAlgn="ctr"/>
                      <a:r>
                        <a:rPr lang="en-US" sz="300" u="none" strike="noStrike">
                          <a:effectLst/>
                        </a:rPr>
                        <a:t>Senior Recognition / Senior Night</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209041167"/>
                  </a:ext>
                </a:extLst>
              </a:tr>
              <a:tr h="138223">
                <a:tc>
                  <a:txBody>
                    <a:bodyPr/>
                    <a:lstStyle/>
                    <a:p>
                      <a:pPr algn="l" fontAlgn="ctr"/>
                      <a:endParaRPr lang="en-US" sz="300" u="none" strike="noStrike">
                        <a:effectLst/>
                      </a:endParaRPr>
                    </a:p>
                    <a:p>
                      <a:pPr algn="l" fontAlgn="ctr"/>
                      <a:r>
                        <a:rPr lang="en-US" sz="300" u="none" strike="noStrike">
                          <a:effectLst/>
                        </a:rPr>
                        <a:t>Team Dinners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769701329"/>
                  </a:ext>
                </a:extLst>
              </a:tr>
              <a:tr h="598966">
                <a:tc>
                  <a:txBody>
                    <a:bodyPr/>
                    <a:lstStyle/>
                    <a:p>
                      <a:pPr algn="l" fontAlgn="ctr"/>
                      <a:endParaRPr lang="en-US" sz="300" u="none" strike="noStrike">
                        <a:effectLst/>
                      </a:endParaRPr>
                    </a:p>
                    <a:p>
                      <a:pPr algn="l" fontAlgn="ctr"/>
                      <a:r>
                        <a:rPr lang="en-US" sz="300" u="none" strike="noStrike">
                          <a:effectLst/>
                        </a:rPr>
                        <a:t>Other Game Day Events (Community Night, Teacher Appreciation, etc.)</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826501515"/>
                  </a:ext>
                </a:extLst>
              </a:tr>
              <a:tr h="86005">
                <a:tc>
                  <a:txBody>
                    <a:bodyPr/>
                    <a:lstStyle/>
                    <a:p>
                      <a:pPr algn="l" fontAlgn="ctr"/>
                      <a:endParaRPr lang="en-US" sz="300" u="none" strike="noStrike">
                        <a:effectLst/>
                      </a:endParaRPr>
                    </a:p>
                    <a:p>
                      <a:pPr algn="l" fontAlgn="ctr"/>
                      <a:r>
                        <a:rPr lang="en-US" sz="300" u="none" strike="noStrike">
                          <a:effectLst/>
                        </a:rPr>
                        <a:t>Other:</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975395669"/>
                  </a:ext>
                </a:extLst>
              </a:tr>
              <a:tr h="46074">
                <a:tc>
                  <a:txBody>
                    <a:bodyPr/>
                    <a:lstStyle/>
                    <a:p>
                      <a:pPr algn="l" fontAlgn="b"/>
                      <a:endParaRPr lang="en-US" sz="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680344596"/>
                  </a:ext>
                </a:extLst>
              </a:tr>
              <a:tr h="239971">
                <a:tc>
                  <a:txBody>
                    <a:bodyPr/>
                    <a:lstStyle/>
                    <a:p>
                      <a:pPr algn="l" fontAlgn="ctr"/>
                      <a:endParaRPr lang="en-US" sz="300" u="none" strike="noStrike">
                        <a:effectLst/>
                      </a:endParaRPr>
                    </a:p>
                    <a:p>
                      <a:pPr algn="l" fontAlgn="ctr"/>
                      <a:r>
                        <a:rPr lang="en-US" sz="300" u="none" strike="noStrike">
                          <a:effectLst/>
                        </a:rPr>
                        <a:t>Marketing and Finance</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572347489"/>
                  </a:ext>
                </a:extLst>
              </a:tr>
              <a:tr h="138223">
                <a:tc>
                  <a:txBody>
                    <a:bodyPr/>
                    <a:lstStyle/>
                    <a:p>
                      <a:pPr algn="l" fontAlgn="ctr"/>
                      <a:endParaRPr lang="en-US" sz="300" u="none" strike="noStrike">
                        <a:effectLst/>
                      </a:endParaRPr>
                    </a:p>
                    <a:p>
                      <a:pPr algn="l" fontAlgn="ctr"/>
                      <a:r>
                        <a:rPr lang="en-US" sz="300" u="none" strike="noStrike">
                          <a:effectLst/>
                        </a:rPr>
                        <a:t>Sponsorships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074100698"/>
                  </a:ext>
                </a:extLst>
              </a:tr>
              <a:tr h="230372">
                <a:tc>
                  <a:txBody>
                    <a:bodyPr/>
                    <a:lstStyle/>
                    <a:p>
                      <a:pPr algn="l" fontAlgn="ctr"/>
                      <a:endParaRPr lang="en-US" sz="300" u="none" strike="noStrike">
                        <a:effectLst/>
                      </a:endParaRPr>
                    </a:p>
                    <a:p>
                      <a:pPr algn="l" fontAlgn="ctr"/>
                      <a:r>
                        <a:rPr lang="en-US" sz="300" u="none" strike="noStrike">
                          <a:effectLst/>
                        </a:rPr>
                        <a:t>Finances and Accounting</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674723420"/>
                  </a:ext>
                </a:extLst>
              </a:tr>
              <a:tr h="86005">
                <a:tc>
                  <a:txBody>
                    <a:bodyPr/>
                    <a:lstStyle/>
                    <a:p>
                      <a:pPr algn="l" fontAlgn="ctr"/>
                      <a:endParaRPr lang="en-US" sz="300" u="none" strike="noStrike">
                        <a:effectLst/>
                      </a:endParaRPr>
                    </a:p>
                    <a:p>
                      <a:pPr algn="l" fontAlgn="ctr"/>
                      <a:r>
                        <a:rPr lang="en-US" sz="300" u="none" strike="noStrike">
                          <a:effectLst/>
                        </a:rPr>
                        <a:t>Other:</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920982873"/>
                  </a:ext>
                </a:extLst>
              </a:tr>
              <a:tr h="46074">
                <a:tc>
                  <a:txBody>
                    <a:bodyPr/>
                    <a:lstStyle/>
                    <a:p>
                      <a:pPr algn="l" fontAlgn="b"/>
                      <a:endParaRPr lang="en-US" sz="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39471626"/>
                  </a:ext>
                </a:extLst>
              </a:tr>
              <a:tr h="239971">
                <a:tc>
                  <a:txBody>
                    <a:bodyPr/>
                    <a:lstStyle/>
                    <a:p>
                      <a:pPr algn="l" fontAlgn="ctr"/>
                      <a:endParaRPr lang="en-US" sz="300" u="none" strike="noStrike">
                        <a:effectLst/>
                      </a:endParaRPr>
                    </a:p>
                    <a:p>
                      <a:pPr algn="l" fontAlgn="ctr"/>
                      <a:r>
                        <a:rPr lang="en-US" sz="300" u="none" strike="noStrike">
                          <a:effectLst/>
                        </a:rPr>
                        <a:t>Program Administration</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6827906"/>
                  </a:ext>
                </a:extLst>
              </a:tr>
              <a:tr h="92149">
                <a:tc>
                  <a:txBody>
                    <a:bodyPr/>
                    <a:lstStyle/>
                    <a:p>
                      <a:pPr algn="l" fontAlgn="ctr"/>
                      <a:endParaRPr lang="en-US" sz="300" u="none" strike="noStrike">
                        <a:effectLst/>
                      </a:endParaRPr>
                    </a:p>
                    <a:p>
                      <a:pPr algn="l" fontAlgn="ctr"/>
                      <a:r>
                        <a:rPr lang="en-US" sz="300" u="none" strike="noStrike">
                          <a:effectLst/>
                        </a:rPr>
                        <a:t>Uniforms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587823580"/>
                  </a:ext>
                </a:extLst>
              </a:tr>
              <a:tr h="138223">
                <a:tc>
                  <a:txBody>
                    <a:bodyPr/>
                    <a:lstStyle/>
                    <a:p>
                      <a:pPr algn="l" fontAlgn="ctr"/>
                      <a:endParaRPr lang="en-US" sz="300" u="none" strike="noStrike">
                        <a:effectLst/>
                      </a:endParaRPr>
                    </a:p>
                    <a:p>
                      <a:pPr algn="l" fontAlgn="ctr"/>
                      <a:r>
                        <a:rPr lang="en-US" sz="300" u="none" strike="noStrike">
                          <a:effectLst/>
                        </a:rPr>
                        <a:t>Team Apparel</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972817275"/>
                  </a:ext>
                </a:extLst>
              </a:tr>
              <a:tr h="138223">
                <a:tc>
                  <a:txBody>
                    <a:bodyPr/>
                    <a:lstStyle/>
                    <a:p>
                      <a:pPr algn="l" fontAlgn="ctr"/>
                      <a:endParaRPr lang="en-US" sz="300" u="none" strike="noStrike" dirty="0">
                        <a:effectLst/>
                      </a:endParaRPr>
                    </a:p>
                    <a:p>
                      <a:pPr algn="l" fontAlgn="ctr"/>
                      <a:r>
                        <a:rPr lang="en-US" sz="300" u="none" strike="noStrike" dirty="0">
                          <a:effectLst/>
                        </a:rPr>
                        <a:t>Fan Apparel </a:t>
                      </a:r>
                      <a:endParaRPr lang="en-US" sz="3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674590664"/>
                  </a:ext>
                </a:extLst>
              </a:tr>
            </a:tbl>
          </a:graphicData>
        </a:graphic>
      </p:graphicFrame>
      <p:pic>
        <p:nvPicPr>
          <p:cNvPr id="55" name="Control 1">
            <a:extLst>
              <a:ext uri="{FF2B5EF4-FFF2-40B4-BE49-F238E27FC236}">
                <a16:creationId xmlns:a16="http://schemas.microsoft.com/office/drawing/2014/main" id="{684BB2C7-04FE-4DEB-866A-645656F66067}"/>
              </a:ext>
            </a:extLst>
          </p:cNvPr>
          <p:cNvPicPr>
            <a:picLocks noChangeAspect="1"/>
          </p:cNvPicPr>
          <p:nvPr/>
        </p:nvPicPr>
        <p:blipFill>
          <a:blip r:embed="rId4"/>
          <a:stretch>
            <a:fillRect/>
          </a:stretch>
        </p:blipFill>
        <p:spPr>
          <a:xfrm>
            <a:off x="5611813" y="8810625"/>
            <a:ext cx="914400" cy="228600"/>
          </a:xfrm>
          <a:prstGeom prst="rect">
            <a:avLst/>
          </a:prstGeom>
        </p:spPr>
      </p:pic>
      <p:pic>
        <p:nvPicPr>
          <p:cNvPr id="56" name="Control 2">
            <a:extLst>
              <a:ext uri="{FF2B5EF4-FFF2-40B4-BE49-F238E27FC236}">
                <a16:creationId xmlns:a16="http://schemas.microsoft.com/office/drawing/2014/main" id="{CE765761-7731-4FA9-A75D-23EFD948640A}"/>
              </a:ext>
            </a:extLst>
          </p:cNvPr>
          <p:cNvPicPr>
            <a:picLocks noChangeAspect="1"/>
          </p:cNvPicPr>
          <p:nvPr/>
        </p:nvPicPr>
        <p:blipFill>
          <a:blip r:embed="rId5"/>
          <a:stretch>
            <a:fillRect/>
          </a:stretch>
        </p:blipFill>
        <p:spPr>
          <a:xfrm>
            <a:off x="5611813" y="12287250"/>
            <a:ext cx="914400" cy="228600"/>
          </a:xfrm>
          <a:prstGeom prst="rect">
            <a:avLst/>
          </a:prstGeom>
        </p:spPr>
      </p:pic>
      <p:sp>
        <p:nvSpPr>
          <p:cNvPr id="2" name="Rectangle 1">
            <a:extLst>
              <a:ext uri="{FF2B5EF4-FFF2-40B4-BE49-F238E27FC236}">
                <a16:creationId xmlns:a16="http://schemas.microsoft.com/office/drawing/2014/main" id="{83AEBF51-5672-42E4-BB20-5BFA05EEA721}"/>
              </a:ext>
            </a:extLst>
          </p:cNvPr>
          <p:cNvSpPr/>
          <p:nvPr/>
        </p:nvSpPr>
        <p:spPr>
          <a:xfrm>
            <a:off x="735980" y="2230613"/>
            <a:ext cx="10727474" cy="3539430"/>
          </a:xfrm>
          <a:prstGeom prst="rect">
            <a:avLst/>
          </a:prstGeom>
        </p:spPr>
        <p:txBody>
          <a:bodyPr wrap="square">
            <a:spAutoFit/>
          </a:bodyPr>
          <a:lstStyle/>
          <a:p>
            <a:pPr marL="457200" indent="-457200">
              <a:buFont typeface="Arial" panose="020B0604020202020204" pitchFamily="34" charset="0"/>
              <a:buChar char="•"/>
            </a:pPr>
            <a:r>
              <a:rPr lang="en-US" sz="2800" dirty="0">
                <a:solidFill>
                  <a:srgbClr val="782F40"/>
                </a:solidFill>
                <a:latin typeface="NCAA FSU Noles Glades Bold" panose="02000500000000000000" pitchFamily="2" charset="0"/>
              </a:rPr>
              <a:t>Ticketing Administration</a:t>
            </a:r>
          </a:p>
          <a:p>
            <a:pPr marL="457200" indent="-457200">
              <a:buFont typeface="Arial" panose="020B0604020202020204" pitchFamily="34" charset="0"/>
              <a:buChar char="•"/>
            </a:pPr>
            <a:r>
              <a:rPr lang="en-US" sz="2800" dirty="0">
                <a:solidFill>
                  <a:srgbClr val="782F40"/>
                </a:solidFill>
                <a:latin typeface="NCAA FSU Noles Glades Bold" panose="02000500000000000000" pitchFamily="2" charset="0"/>
              </a:rPr>
              <a:t>Ticket Takers</a:t>
            </a:r>
          </a:p>
          <a:p>
            <a:pPr marL="457200" indent="-457200">
              <a:buFont typeface="Arial" panose="020B0604020202020204" pitchFamily="34" charset="0"/>
              <a:buChar char="•"/>
            </a:pPr>
            <a:r>
              <a:rPr lang="en-US" sz="2800" dirty="0">
                <a:solidFill>
                  <a:srgbClr val="782F40"/>
                </a:solidFill>
                <a:latin typeface="NCAA FSU Noles Glades Bold" panose="02000500000000000000" pitchFamily="2" charset="0"/>
              </a:rPr>
              <a:t>Concessions Operations</a:t>
            </a:r>
          </a:p>
          <a:p>
            <a:pPr marL="457200" indent="-457200">
              <a:buFont typeface="Arial" panose="020B0604020202020204" pitchFamily="34" charset="0"/>
              <a:buChar char="•"/>
            </a:pPr>
            <a:r>
              <a:rPr lang="en-US" sz="2800" dirty="0">
                <a:solidFill>
                  <a:srgbClr val="782F40"/>
                </a:solidFill>
                <a:latin typeface="NCAA FSU Noles Glades Bold" panose="02000500000000000000" pitchFamily="2" charset="0"/>
              </a:rPr>
              <a:t>Concessions Staff</a:t>
            </a:r>
          </a:p>
          <a:p>
            <a:pPr marL="457200" indent="-457200">
              <a:buFont typeface="Arial" panose="020B0604020202020204" pitchFamily="34" charset="0"/>
              <a:buChar char="•"/>
            </a:pPr>
            <a:r>
              <a:rPr lang="en-US" sz="2800" dirty="0">
                <a:solidFill>
                  <a:srgbClr val="782F40"/>
                </a:solidFill>
                <a:latin typeface="NCAA FSU Noles Glades Bold" panose="02000500000000000000" pitchFamily="2" charset="0"/>
              </a:rPr>
              <a:t>Field Setup</a:t>
            </a:r>
          </a:p>
          <a:p>
            <a:pPr marL="457200" indent="-457200">
              <a:buFont typeface="Arial" panose="020B0604020202020204" pitchFamily="34" charset="0"/>
              <a:buChar char="•"/>
            </a:pPr>
            <a:r>
              <a:rPr lang="en-US" sz="2800" dirty="0">
                <a:solidFill>
                  <a:srgbClr val="782F40"/>
                </a:solidFill>
                <a:latin typeface="NCAA FSU Noles Glades Bold" panose="02000500000000000000" pitchFamily="2" charset="0"/>
              </a:rPr>
              <a:t>Stadium Announcer</a:t>
            </a:r>
          </a:p>
          <a:p>
            <a:pPr marL="457200" indent="-457200">
              <a:buFont typeface="Arial" panose="020B0604020202020204" pitchFamily="34" charset="0"/>
              <a:buChar char="•"/>
            </a:pPr>
            <a:r>
              <a:rPr lang="en-US" sz="2800" dirty="0">
                <a:solidFill>
                  <a:srgbClr val="782F40"/>
                </a:solidFill>
                <a:latin typeface="NCAA FSU Noles Glades Bold" panose="02000500000000000000" pitchFamily="2" charset="0"/>
              </a:rPr>
              <a:t>Game Recording</a:t>
            </a:r>
          </a:p>
          <a:p>
            <a:pPr marL="457200" indent="-457200">
              <a:buFont typeface="Arial" panose="020B0604020202020204" pitchFamily="34" charset="0"/>
              <a:buChar char="•"/>
            </a:pPr>
            <a:r>
              <a:rPr lang="en-US" sz="2800" dirty="0">
                <a:solidFill>
                  <a:srgbClr val="782F40"/>
                </a:solidFill>
                <a:latin typeface="NCAA FSU Noles Glades Bold" panose="02000500000000000000" pitchFamily="2" charset="0"/>
              </a:rPr>
              <a:t>Ball Kids</a:t>
            </a:r>
          </a:p>
        </p:txBody>
      </p:sp>
    </p:spTree>
    <p:extLst>
      <p:ext uri="{BB962C8B-B14F-4D97-AF65-F5344CB8AC3E}">
        <p14:creationId xmlns:p14="http://schemas.microsoft.com/office/powerpoint/2010/main" val="29747845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B0803C-A636-462A-987C-210BE77F207A}"/>
              </a:ext>
            </a:extLst>
          </p:cNvPr>
          <p:cNvSpPr/>
          <p:nvPr/>
        </p:nvSpPr>
        <p:spPr>
          <a:xfrm>
            <a:off x="1" y="0"/>
            <a:ext cx="12192000" cy="828269"/>
          </a:xfrm>
          <a:prstGeom prst="rect">
            <a:avLst/>
          </a:prstGeom>
          <a:solidFill>
            <a:srgbClr val="782F4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5587B34-96A0-411E-8866-9F23CD786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55" y="127096"/>
            <a:ext cx="1402345" cy="1402345"/>
          </a:xfrm>
          <a:prstGeom prst="rect">
            <a:avLst/>
          </a:prstGeom>
        </p:spPr>
      </p:pic>
      <p:sp>
        <p:nvSpPr>
          <p:cNvPr id="3" name="Subtitle 2">
            <a:extLst>
              <a:ext uri="{FF2B5EF4-FFF2-40B4-BE49-F238E27FC236}">
                <a16:creationId xmlns:a16="http://schemas.microsoft.com/office/drawing/2014/main" id="{31644E24-D547-4F8B-ADEB-307B34FEF9EE}"/>
              </a:ext>
            </a:extLst>
          </p:cNvPr>
          <p:cNvSpPr>
            <a:spLocks noGrp="1"/>
          </p:cNvSpPr>
          <p:nvPr>
            <p:ph type="subTitle" idx="1"/>
          </p:nvPr>
        </p:nvSpPr>
        <p:spPr>
          <a:xfrm>
            <a:off x="-1" y="0"/>
            <a:ext cx="12192000" cy="1170524"/>
          </a:xfrm>
        </p:spPr>
        <p:txBody>
          <a:bodyPr>
            <a:normAutofit/>
          </a:bodyPr>
          <a:lstStyle/>
          <a:p>
            <a:r>
              <a:rPr lang="en-US" dirty="0" err="1">
                <a:solidFill>
                  <a:srgbClr val="CEB888"/>
                </a:solidFill>
                <a:latin typeface="NCAA FSU Noles Unconquered" panose="02000500000000000000" pitchFamily="2" charset="0"/>
              </a:rPr>
              <a:t>florida</a:t>
            </a:r>
            <a:r>
              <a:rPr lang="en-US" dirty="0">
                <a:solidFill>
                  <a:srgbClr val="CEB888"/>
                </a:solidFill>
                <a:latin typeface="NCAA FSU Noles Unconquered" panose="02000500000000000000" pitchFamily="2" charset="0"/>
              </a:rPr>
              <a:t> state university schools</a:t>
            </a:r>
          </a:p>
          <a:p>
            <a:r>
              <a:rPr lang="en-US" dirty="0">
                <a:solidFill>
                  <a:srgbClr val="CEB888"/>
                </a:solidFill>
                <a:latin typeface="NCAA FSU Noles Unconquered" panose="02000500000000000000" pitchFamily="2" charset="0"/>
              </a:rPr>
              <a:t>girls’ soccer program</a:t>
            </a:r>
          </a:p>
        </p:txBody>
      </p:sp>
      <p:sp>
        <p:nvSpPr>
          <p:cNvPr id="12" name="Rectangle 11">
            <a:extLst>
              <a:ext uri="{FF2B5EF4-FFF2-40B4-BE49-F238E27FC236}">
                <a16:creationId xmlns:a16="http://schemas.microsoft.com/office/drawing/2014/main" id="{7568A773-F077-4524-BDE5-CD26DF12090B}"/>
              </a:ext>
            </a:extLst>
          </p:cNvPr>
          <p:cNvSpPr/>
          <p:nvPr/>
        </p:nvSpPr>
        <p:spPr>
          <a:xfrm>
            <a:off x="-3" y="1067776"/>
            <a:ext cx="12192001" cy="923330"/>
          </a:xfrm>
          <a:prstGeom prst="rect">
            <a:avLst/>
          </a:prstGeom>
          <a:noFill/>
        </p:spPr>
        <p:txBody>
          <a:bodyPr wrap="square" lIns="91440" tIns="45720" rIns="91440" bIns="45720">
            <a:spAutoFit/>
          </a:bodyPr>
          <a:lstStyle/>
          <a:p>
            <a:pPr algn="ctr"/>
            <a:r>
              <a:rPr lang="en-US" sz="5400" dirty="0">
                <a:ln w="0"/>
                <a:solidFill>
                  <a:srgbClr val="CEB888"/>
                </a:solidFill>
                <a:effectLst>
                  <a:outerShdw blurRad="38100" dist="19050" dir="2700000" algn="tl" rotWithShape="0">
                    <a:schemeClr val="dk1">
                      <a:alpha val="40000"/>
                    </a:schemeClr>
                  </a:outerShdw>
                </a:effectLst>
                <a:latin typeface="NCAA FSU Noles Unconquered" panose="02000500000000000000" pitchFamily="2" charset="0"/>
              </a:rPr>
              <a:t>Event Planning</a:t>
            </a:r>
          </a:p>
        </p:txBody>
      </p:sp>
      <p:graphicFrame>
        <p:nvGraphicFramePr>
          <p:cNvPr id="54" name="Table 53">
            <a:extLst>
              <a:ext uri="{FF2B5EF4-FFF2-40B4-BE49-F238E27FC236}">
                <a16:creationId xmlns:a16="http://schemas.microsoft.com/office/drawing/2014/main" id="{D16237E3-82DD-48C1-A36C-BF34290B2E22}"/>
              </a:ext>
            </a:extLst>
          </p:cNvPr>
          <p:cNvGraphicFramePr>
            <a:graphicFrameLocks noGrp="1"/>
          </p:cNvGraphicFramePr>
          <p:nvPr/>
        </p:nvGraphicFramePr>
        <p:xfrm>
          <a:off x="5611813" y="-5657850"/>
          <a:ext cx="967561" cy="4362207"/>
        </p:xfrm>
        <a:graphic>
          <a:graphicData uri="http://schemas.openxmlformats.org/drawingml/2006/table">
            <a:tbl>
              <a:tblPr>
                <a:tableStyleId>{5C22544A-7EE6-4342-B048-85BDC9FD1C3A}</a:tableStyleId>
              </a:tblPr>
              <a:tblGrid>
                <a:gridCol w="967561">
                  <a:extLst>
                    <a:ext uri="{9D8B030D-6E8A-4147-A177-3AD203B41FA5}">
                      <a16:colId xmlns:a16="http://schemas.microsoft.com/office/drawing/2014/main" val="2705494433"/>
                    </a:ext>
                  </a:extLst>
                </a:gridCol>
              </a:tblGrid>
              <a:tr h="191976">
                <a:tc>
                  <a:txBody>
                    <a:bodyPr/>
                    <a:lstStyle/>
                    <a:p>
                      <a:pPr algn="l" fontAlgn="ctr"/>
                      <a:r>
                        <a:rPr lang="en-US" sz="300" u="none" strike="noStrike">
                          <a:effectLst/>
                        </a:rPr>
                        <a:t>Game Day Operations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27097019"/>
                  </a:ext>
                </a:extLst>
              </a:tr>
              <a:tr h="230372">
                <a:tc>
                  <a:txBody>
                    <a:bodyPr/>
                    <a:lstStyle/>
                    <a:p>
                      <a:pPr algn="l" fontAlgn="ctr"/>
                      <a:endParaRPr lang="en-US" sz="300" u="none" strike="noStrike">
                        <a:effectLst/>
                      </a:endParaRPr>
                    </a:p>
                    <a:p>
                      <a:pPr algn="l" fontAlgn="ctr"/>
                      <a:r>
                        <a:rPr lang="en-US" sz="300" u="none" strike="noStrike">
                          <a:effectLst/>
                        </a:rPr>
                        <a:t>Ticketing Administration</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679678973"/>
                  </a:ext>
                </a:extLst>
              </a:tr>
              <a:tr h="138223">
                <a:tc>
                  <a:txBody>
                    <a:bodyPr/>
                    <a:lstStyle/>
                    <a:p>
                      <a:pPr algn="l" fontAlgn="ctr"/>
                      <a:endParaRPr lang="en-US" sz="300" u="none" strike="noStrike">
                        <a:effectLst/>
                      </a:endParaRPr>
                    </a:p>
                    <a:p>
                      <a:pPr algn="l" fontAlgn="ctr"/>
                      <a:r>
                        <a:rPr lang="en-US" sz="300" u="none" strike="noStrike">
                          <a:effectLst/>
                        </a:rPr>
                        <a:t>Ticket Takers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304318456"/>
                  </a:ext>
                </a:extLst>
              </a:tr>
              <a:tr h="230372">
                <a:tc>
                  <a:txBody>
                    <a:bodyPr/>
                    <a:lstStyle/>
                    <a:p>
                      <a:pPr algn="l" fontAlgn="ctr"/>
                      <a:endParaRPr lang="en-US" sz="300" u="none" strike="noStrike">
                        <a:effectLst/>
                      </a:endParaRPr>
                    </a:p>
                    <a:p>
                      <a:pPr algn="l" fontAlgn="ctr"/>
                      <a:r>
                        <a:rPr lang="en-US" sz="300" u="none" strike="noStrike">
                          <a:effectLst/>
                        </a:rPr>
                        <a:t>Concession Operations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883395083"/>
                  </a:ext>
                </a:extLst>
              </a:tr>
              <a:tr h="184297">
                <a:tc>
                  <a:txBody>
                    <a:bodyPr/>
                    <a:lstStyle/>
                    <a:p>
                      <a:pPr algn="l" fontAlgn="ctr"/>
                      <a:endParaRPr lang="en-US" sz="300" u="none" strike="noStrike">
                        <a:effectLst/>
                      </a:endParaRPr>
                    </a:p>
                    <a:p>
                      <a:pPr algn="l" fontAlgn="ctr"/>
                      <a:r>
                        <a:rPr lang="en-US" sz="300" u="none" strike="noStrike">
                          <a:effectLst/>
                        </a:rPr>
                        <a:t>Concessions Staff</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187288920"/>
                  </a:ext>
                </a:extLst>
              </a:tr>
              <a:tr h="92149">
                <a:tc>
                  <a:txBody>
                    <a:bodyPr/>
                    <a:lstStyle/>
                    <a:p>
                      <a:pPr algn="l" fontAlgn="ctr"/>
                      <a:endParaRPr lang="en-US" sz="300" u="none" strike="noStrike">
                        <a:effectLst/>
                      </a:endParaRPr>
                    </a:p>
                    <a:p>
                      <a:pPr algn="l" fontAlgn="ctr"/>
                      <a:r>
                        <a:rPr lang="en-US" sz="300" u="none" strike="noStrike">
                          <a:effectLst/>
                        </a:rPr>
                        <a:t>Field Setup</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922839189"/>
                  </a:ext>
                </a:extLst>
              </a:tr>
              <a:tr h="184297">
                <a:tc>
                  <a:txBody>
                    <a:bodyPr/>
                    <a:lstStyle/>
                    <a:p>
                      <a:pPr algn="l" fontAlgn="ctr"/>
                      <a:endParaRPr lang="en-US" sz="300" u="none" strike="noStrike">
                        <a:effectLst/>
                      </a:endParaRPr>
                    </a:p>
                    <a:p>
                      <a:pPr algn="l" fontAlgn="ctr"/>
                      <a:r>
                        <a:rPr lang="en-US" sz="300" u="none" strike="noStrike">
                          <a:effectLst/>
                        </a:rPr>
                        <a:t>Stadium Announcer</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844702881"/>
                  </a:ext>
                </a:extLst>
              </a:tr>
              <a:tr h="138223">
                <a:tc>
                  <a:txBody>
                    <a:bodyPr/>
                    <a:lstStyle/>
                    <a:p>
                      <a:pPr algn="l" fontAlgn="ctr"/>
                      <a:endParaRPr lang="en-US" sz="300" u="none" strike="noStrike">
                        <a:effectLst/>
                      </a:endParaRPr>
                    </a:p>
                    <a:p>
                      <a:pPr algn="l" fontAlgn="ctr"/>
                      <a:r>
                        <a:rPr lang="en-US" sz="300" u="none" strike="noStrike">
                          <a:effectLst/>
                        </a:rPr>
                        <a:t>Game Recording</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7284604"/>
                  </a:ext>
                </a:extLst>
              </a:tr>
              <a:tr h="92149">
                <a:tc>
                  <a:txBody>
                    <a:bodyPr/>
                    <a:lstStyle/>
                    <a:p>
                      <a:pPr algn="l" fontAlgn="ctr"/>
                      <a:endParaRPr lang="en-US" sz="300" u="none" strike="noStrike">
                        <a:effectLst/>
                      </a:endParaRPr>
                    </a:p>
                    <a:p>
                      <a:pPr algn="l" fontAlgn="ctr"/>
                      <a:r>
                        <a:rPr lang="en-US" sz="300" u="none" strike="noStrike">
                          <a:effectLst/>
                        </a:rPr>
                        <a:t>Ball Kids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180154837"/>
                  </a:ext>
                </a:extLst>
              </a:tr>
              <a:tr h="143982">
                <a:tc>
                  <a:txBody>
                    <a:bodyPr/>
                    <a:lstStyle/>
                    <a:p>
                      <a:pPr algn="l" fontAlgn="ctr"/>
                      <a:endParaRPr lang="en-US" sz="300" u="none" strike="noStrike">
                        <a:effectLst/>
                      </a:endParaRPr>
                    </a:p>
                    <a:p>
                      <a:pPr algn="l" fontAlgn="ctr"/>
                      <a:r>
                        <a:rPr lang="en-US" sz="300" u="none" strike="noStrike">
                          <a:effectLst/>
                        </a:rPr>
                        <a:t>Event Planning</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459533858"/>
                  </a:ext>
                </a:extLst>
              </a:tr>
              <a:tr h="230372">
                <a:tc>
                  <a:txBody>
                    <a:bodyPr/>
                    <a:lstStyle/>
                    <a:p>
                      <a:pPr algn="l" fontAlgn="ctr"/>
                      <a:endParaRPr lang="en-US" sz="300" u="none" strike="noStrike">
                        <a:effectLst/>
                      </a:endParaRPr>
                    </a:p>
                    <a:p>
                      <a:pPr algn="l" fontAlgn="ctr"/>
                      <a:r>
                        <a:rPr lang="en-US" sz="300" u="none" strike="noStrike">
                          <a:effectLst/>
                        </a:rPr>
                        <a:t>End of Year Banquet</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639091513"/>
                  </a:ext>
                </a:extLst>
              </a:tr>
              <a:tr h="276446">
                <a:tc>
                  <a:txBody>
                    <a:bodyPr/>
                    <a:lstStyle/>
                    <a:p>
                      <a:pPr algn="l" fontAlgn="ctr"/>
                      <a:endParaRPr lang="en-US" sz="300" u="none" strike="noStrike">
                        <a:effectLst/>
                      </a:endParaRPr>
                    </a:p>
                    <a:p>
                      <a:pPr algn="l" fontAlgn="ctr"/>
                      <a:r>
                        <a:rPr lang="en-US" sz="300" u="none" strike="noStrike">
                          <a:effectLst/>
                        </a:rPr>
                        <a:t>Senior Recognition / Senior Night</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209041167"/>
                  </a:ext>
                </a:extLst>
              </a:tr>
              <a:tr h="138223">
                <a:tc>
                  <a:txBody>
                    <a:bodyPr/>
                    <a:lstStyle/>
                    <a:p>
                      <a:pPr algn="l" fontAlgn="ctr"/>
                      <a:endParaRPr lang="en-US" sz="300" u="none" strike="noStrike">
                        <a:effectLst/>
                      </a:endParaRPr>
                    </a:p>
                    <a:p>
                      <a:pPr algn="l" fontAlgn="ctr"/>
                      <a:r>
                        <a:rPr lang="en-US" sz="300" u="none" strike="noStrike">
                          <a:effectLst/>
                        </a:rPr>
                        <a:t>Team Dinners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769701329"/>
                  </a:ext>
                </a:extLst>
              </a:tr>
              <a:tr h="598966">
                <a:tc>
                  <a:txBody>
                    <a:bodyPr/>
                    <a:lstStyle/>
                    <a:p>
                      <a:pPr algn="l" fontAlgn="ctr"/>
                      <a:endParaRPr lang="en-US" sz="300" u="none" strike="noStrike">
                        <a:effectLst/>
                      </a:endParaRPr>
                    </a:p>
                    <a:p>
                      <a:pPr algn="l" fontAlgn="ctr"/>
                      <a:r>
                        <a:rPr lang="en-US" sz="300" u="none" strike="noStrike">
                          <a:effectLst/>
                        </a:rPr>
                        <a:t>Other Game Day Events (Community Night, Teacher Appreciation, etc.)</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826501515"/>
                  </a:ext>
                </a:extLst>
              </a:tr>
              <a:tr h="86005">
                <a:tc>
                  <a:txBody>
                    <a:bodyPr/>
                    <a:lstStyle/>
                    <a:p>
                      <a:pPr algn="l" fontAlgn="ctr"/>
                      <a:endParaRPr lang="en-US" sz="300" u="none" strike="noStrike">
                        <a:effectLst/>
                      </a:endParaRPr>
                    </a:p>
                    <a:p>
                      <a:pPr algn="l" fontAlgn="ctr"/>
                      <a:r>
                        <a:rPr lang="en-US" sz="300" u="none" strike="noStrike">
                          <a:effectLst/>
                        </a:rPr>
                        <a:t>Other:</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975395669"/>
                  </a:ext>
                </a:extLst>
              </a:tr>
              <a:tr h="46074">
                <a:tc>
                  <a:txBody>
                    <a:bodyPr/>
                    <a:lstStyle/>
                    <a:p>
                      <a:pPr algn="l" fontAlgn="b"/>
                      <a:endParaRPr lang="en-US" sz="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680344596"/>
                  </a:ext>
                </a:extLst>
              </a:tr>
              <a:tr h="239971">
                <a:tc>
                  <a:txBody>
                    <a:bodyPr/>
                    <a:lstStyle/>
                    <a:p>
                      <a:pPr algn="l" fontAlgn="ctr"/>
                      <a:endParaRPr lang="en-US" sz="300" u="none" strike="noStrike">
                        <a:effectLst/>
                      </a:endParaRPr>
                    </a:p>
                    <a:p>
                      <a:pPr algn="l" fontAlgn="ctr"/>
                      <a:r>
                        <a:rPr lang="en-US" sz="300" u="none" strike="noStrike">
                          <a:effectLst/>
                        </a:rPr>
                        <a:t>Marketing and Finance</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572347489"/>
                  </a:ext>
                </a:extLst>
              </a:tr>
              <a:tr h="138223">
                <a:tc>
                  <a:txBody>
                    <a:bodyPr/>
                    <a:lstStyle/>
                    <a:p>
                      <a:pPr algn="l" fontAlgn="ctr"/>
                      <a:endParaRPr lang="en-US" sz="300" u="none" strike="noStrike">
                        <a:effectLst/>
                      </a:endParaRPr>
                    </a:p>
                    <a:p>
                      <a:pPr algn="l" fontAlgn="ctr"/>
                      <a:r>
                        <a:rPr lang="en-US" sz="300" u="none" strike="noStrike">
                          <a:effectLst/>
                        </a:rPr>
                        <a:t>Sponsorships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074100698"/>
                  </a:ext>
                </a:extLst>
              </a:tr>
              <a:tr h="230372">
                <a:tc>
                  <a:txBody>
                    <a:bodyPr/>
                    <a:lstStyle/>
                    <a:p>
                      <a:pPr algn="l" fontAlgn="ctr"/>
                      <a:endParaRPr lang="en-US" sz="300" u="none" strike="noStrike">
                        <a:effectLst/>
                      </a:endParaRPr>
                    </a:p>
                    <a:p>
                      <a:pPr algn="l" fontAlgn="ctr"/>
                      <a:r>
                        <a:rPr lang="en-US" sz="300" u="none" strike="noStrike">
                          <a:effectLst/>
                        </a:rPr>
                        <a:t>Finances and Accounting</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674723420"/>
                  </a:ext>
                </a:extLst>
              </a:tr>
              <a:tr h="86005">
                <a:tc>
                  <a:txBody>
                    <a:bodyPr/>
                    <a:lstStyle/>
                    <a:p>
                      <a:pPr algn="l" fontAlgn="ctr"/>
                      <a:endParaRPr lang="en-US" sz="300" u="none" strike="noStrike">
                        <a:effectLst/>
                      </a:endParaRPr>
                    </a:p>
                    <a:p>
                      <a:pPr algn="l" fontAlgn="ctr"/>
                      <a:r>
                        <a:rPr lang="en-US" sz="300" u="none" strike="noStrike">
                          <a:effectLst/>
                        </a:rPr>
                        <a:t>Other:</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920982873"/>
                  </a:ext>
                </a:extLst>
              </a:tr>
              <a:tr h="46074">
                <a:tc>
                  <a:txBody>
                    <a:bodyPr/>
                    <a:lstStyle/>
                    <a:p>
                      <a:pPr algn="l" fontAlgn="b"/>
                      <a:endParaRPr lang="en-US" sz="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39471626"/>
                  </a:ext>
                </a:extLst>
              </a:tr>
              <a:tr h="239971">
                <a:tc>
                  <a:txBody>
                    <a:bodyPr/>
                    <a:lstStyle/>
                    <a:p>
                      <a:pPr algn="l" fontAlgn="ctr"/>
                      <a:endParaRPr lang="en-US" sz="300" u="none" strike="noStrike">
                        <a:effectLst/>
                      </a:endParaRPr>
                    </a:p>
                    <a:p>
                      <a:pPr algn="l" fontAlgn="ctr"/>
                      <a:r>
                        <a:rPr lang="en-US" sz="300" u="none" strike="noStrike">
                          <a:effectLst/>
                        </a:rPr>
                        <a:t>Program Administration</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6827906"/>
                  </a:ext>
                </a:extLst>
              </a:tr>
              <a:tr h="92149">
                <a:tc>
                  <a:txBody>
                    <a:bodyPr/>
                    <a:lstStyle/>
                    <a:p>
                      <a:pPr algn="l" fontAlgn="ctr"/>
                      <a:endParaRPr lang="en-US" sz="300" u="none" strike="noStrike">
                        <a:effectLst/>
                      </a:endParaRPr>
                    </a:p>
                    <a:p>
                      <a:pPr algn="l" fontAlgn="ctr"/>
                      <a:r>
                        <a:rPr lang="en-US" sz="300" u="none" strike="noStrike">
                          <a:effectLst/>
                        </a:rPr>
                        <a:t>Uniforms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587823580"/>
                  </a:ext>
                </a:extLst>
              </a:tr>
              <a:tr h="138223">
                <a:tc>
                  <a:txBody>
                    <a:bodyPr/>
                    <a:lstStyle/>
                    <a:p>
                      <a:pPr algn="l" fontAlgn="ctr"/>
                      <a:endParaRPr lang="en-US" sz="300" u="none" strike="noStrike">
                        <a:effectLst/>
                      </a:endParaRPr>
                    </a:p>
                    <a:p>
                      <a:pPr algn="l" fontAlgn="ctr"/>
                      <a:r>
                        <a:rPr lang="en-US" sz="300" u="none" strike="noStrike">
                          <a:effectLst/>
                        </a:rPr>
                        <a:t>Team Apparel</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972817275"/>
                  </a:ext>
                </a:extLst>
              </a:tr>
              <a:tr h="138223">
                <a:tc>
                  <a:txBody>
                    <a:bodyPr/>
                    <a:lstStyle/>
                    <a:p>
                      <a:pPr algn="l" fontAlgn="ctr"/>
                      <a:endParaRPr lang="en-US" sz="300" u="none" strike="noStrike" dirty="0">
                        <a:effectLst/>
                      </a:endParaRPr>
                    </a:p>
                    <a:p>
                      <a:pPr algn="l" fontAlgn="ctr"/>
                      <a:r>
                        <a:rPr lang="en-US" sz="300" u="none" strike="noStrike" dirty="0">
                          <a:effectLst/>
                        </a:rPr>
                        <a:t>Fan Apparel </a:t>
                      </a:r>
                      <a:endParaRPr lang="en-US" sz="3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674590664"/>
                  </a:ext>
                </a:extLst>
              </a:tr>
            </a:tbl>
          </a:graphicData>
        </a:graphic>
      </p:graphicFrame>
      <p:pic>
        <p:nvPicPr>
          <p:cNvPr id="55" name="Control 1">
            <a:extLst>
              <a:ext uri="{FF2B5EF4-FFF2-40B4-BE49-F238E27FC236}">
                <a16:creationId xmlns:a16="http://schemas.microsoft.com/office/drawing/2014/main" id="{684BB2C7-04FE-4DEB-866A-645656F66067}"/>
              </a:ext>
            </a:extLst>
          </p:cNvPr>
          <p:cNvPicPr>
            <a:picLocks noChangeAspect="1"/>
          </p:cNvPicPr>
          <p:nvPr/>
        </p:nvPicPr>
        <p:blipFill>
          <a:blip r:embed="rId4"/>
          <a:stretch>
            <a:fillRect/>
          </a:stretch>
        </p:blipFill>
        <p:spPr>
          <a:xfrm>
            <a:off x="5611813" y="8810625"/>
            <a:ext cx="914400" cy="228600"/>
          </a:xfrm>
          <a:prstGeom prst="rect">
            <a:avLst/>
          </a:prstGeom>
        </p:spPr>
      </p:pic>
      <p:pic>
        <p:nvPicPr>
          <p:cNvPr id="56" name="Control 2">
            <a:extLst>
              <a:ext uri="{FF2B5EF4-FFF2-40B4-BE49-F238E27FC236}">
                <a16:creationId xmlns:a16="http://schemas.microsoft.com/office/drawing/2014/main" id="{CE765761-7731-4FA9-A75D-23EFD948640A}"/>
              </a:ext>
            </a:extLst>
          </p:cNvPr>
          <p:cNvPicPr>
            <a:picLocks noChangeAspect="1"/>
          </p:cNvPicPr>
          <p:nvPr/>
        </p:nvPicPr>
        <p:blipFill>
          <a:blip r:embed="rId5"/>
          <a:stretch>
            <a:fillRect/>
          </a:stretch>
        </p:blipFill>
        <p:spPr>
          <a:xfrm>
            <a:off x="5611813" y="12287250"/>
            <a:ext cx="914400" cy="228600"/>
          </a:xfrm>
          <a:prstGeom prst="rect">
            <a:avLst/>
          </a:prstGeom>
        </p:spPr>
      </p:pic>
      <p:sp>
        <p:nvSpPr>
          <p:cNvPr id="2" name="Rectangle 1">
            <a:extLst>
              <a:ext uri="{FF2B5EF4-FFF2-40B4-BE49-F238E27FC236}">
                <a16:creationId xmlns:a16="http://schemas.microsoft.com/office/drawing/2014/main" id="{83AEBF51-5672-42E4-BB20-5BFA05EEA721}"/>
              </a:ext>
            </a:extLst>
          </p:cNvPr>
          <p:cNvSpPr/>
          <p:nvPr/>
        </p:nvSpPr>
        <p:spPr>
          <a:xfrm>
            <a:off x="735980" y="2230613"/>
            <a:ext cx="10727474" cy="3539430"/>
          </a:xfrm>
          <a:prstGeom prst="rect">
            <a:avLst/>
          </a:prstGeom>
        </p:spPr>
        <p:txBody>
          <a:bodyPr wrap="square">
            <a:spAutoFit/>
          </a:bodyPr>
          <a:lstStyle/>
          <a:p>
            <a:pPr marL="457200" indent="-457200">
              <a:buFont typeface="Arial" panose="020B0604020202020204" pitchFamily="34" charset="0"/>
              <a:buChar char="•"/>
            </a:pPr>
            <a:r>
              <a:rPr lang="en-US" sz="2800" dirty="0">
                <a:solidFill>
                  <a:srgbClr val="782F40"/>
                </a:solidFill>
                <a:latin typeface="NCAA FSU Noles Glades Bold" panose="02000500000000000000" pitchFamily="2" charset="0"/>
              </a:rPr>
              <a:t>End of Year Banquet</a:t>
            </a:r>
          </a:p>
          <a:p>
            <a:pPr marL="457200" indent="-457200">
              <a:buFont typeface="Arial" panose="020B0604020202020204" pitchFamily="34" charset="0"/>
              <a:buChar char="•"/>
            </a:pPr>
            <a:r>
              <a:rPr lang="en-US" sz="2800" dirty="0">
                <a:solidFill>
                  <a:srgbClr val="782F40"/>
                </a:solidFill>
                <a:latin typeface="NCAA FSU Noles Glades Bold" panose="02000500000000000000" pitchFamily="2" charset="0"/>
              </a:rPr>
              <a:t>Senior Recognition</a:t>
            </a:r>
          </a:p>
          <a:p>
            <a:pPr marL="457200" indent="-457200">
              <a:buFont typeface="Arial" panose="020B0604020202020204" pitchFamily="34" charset="0"/>
              <a:buChar char="•"/>
            </a:pPr>
            <a:r>
              <a:rPr lang="en-US" sz="2800" dirty="0">
                <a:solidFill>
                  <a:srgbClr val="782F40"/>
                </a:solidFill>
                <a:latin typeface="NCAA FSU Noles Glades Bold" panose="02000500000000000000" pitchFamily="2" charset="0"/>
              </a:rPr>
              <a:t>Senior Night</a:t>
            </a:r>
          </a:p>
          <a:p>
            <a:pPr marL="457200" indent="-457200">
              <a:buFont typeface="Arial" panose="020B0604020202020204" pitchFamily="34" charset="0"/>
              <a:buChar char="•"/>
            </a:pPr>
            <a:r>
              <a:rPr lang="en-US" sz="2800" dirty="0">
                <a:solidFill>
                  <a:srgbClr val="782F40"/>
                </a:solidFill>
                <a:latin typeface="NCAA FSU Noles Glades Bold" panose="02000500000000000000" pitchFamily="2" charset="0"/>
              </a:rPr>
              <a:t>Team Dinners</a:t>
            </a:r>
          </a:p>
          <a:p>
            <a:pPr marL="457200" indent="-457200">
              <a:buFont typeface="Arial" panose="020B0604020202020204" pitchFamily="34" charset="0"/>
              <a:buChar char="•"/>
            </a:pPr>
            <a:r>
              <a:rPr lang="en-US" sz="2800" dirty="0">
                <a:solidFill>
                  <a:srgbClr val="782F40"/>
                </a:solidFill>
                <a:latin typeface="NCAA FSU Noles Glades Bold" panose="02000500000000000000" pitchFamily="2" charset="0"/>
              </a:rPr>
              <a:t>Other game day events</a:t>
            </a:r>
          </a:p>
          <a:p>
            <a:pPr marL="914400" lvl="1" indent="-457200">
              <a:buFont typeface="Arial" panose="020B0604020202020204" pitchFamily="34" charset="0"/>
              <a:buChar char="•"/>
            </a:pPr>
            <a:r>
              <a:rPr lang="en-US" sz="2800" dirty="0">
                <a:solidFill>
                  <a:srgbClr val="782F40"/>
                </a:solidFill>
                <a:latin typeface="NCAA FSU Noles Glades Bold" panose="02000500000000000000" pitchFamily="2" charset="0"/>
              </a:rPr>
              <a:t>Community Night</a:t>
            </a:r>
          </a:p>
          <a:p>
            <a:pPr marL="914400" lvl="1" indent="-457200">
              <a:buFont typeface="Arial" panose="020B0604020202020204" pitchFamily="34" charset="0"/>
              <a:buChar char="•"/>
            </a:pPr>
            <a:r>
              <a:rPr lang="en-US" sz="2800" dirty="0">
                <a:solidFill>
                  <a:srgbClr val="782F40"/>
                </a:solidFill>
                <a:latin typeface="NCAA FSU Noles Glades Bold" panose="02000500000000000000" pitchFamily="2" charset="0"/>
              </a:rPr>
              <a:t>Teacher Appreciation</a:t>
            </a:r>
          </a:p>
          <a:p>
            <a:pPr marL="914400" lvl="1" indent="-457200">
              <a:buFont typeface="Arial" panose="020B0604020202020204" pitchFamily="34" charset="0"/>
              <a:buChar char="•"/>
            </a:pPr>
            <a:r>
              <a:rPr lang="en-US" sz="2800" dirty="0" err="1">
                <a:solidFill>
                  <a:srgbClr val="782F40"/>
                </a:solidFill>
                <a:latin typeface="NCAA FSU Noles Glades Bold" panose="02000500000000000000" pitchFamily="2" charset="0"/>
              </a:rPr>
              <a:t>etc</a:t>
            </a:r>
            <a:endParaRPr lang="en-US" sz="2800" dirty="0">
              <a:solidFill>
                <a:srgbClr val="782F40"/>
              </a:solidFill>
              <a:latin typeface="NCAA FSU Noles Glades Bold" panose="02000500000000000000" pitchFamily="2" charset="0"/>
            </a:endParaRPr>
          </a:p>
        </p:txBody>
      </p:sp>
    </p:spTree>
    <p:extLst>
      <p:ext uri="{BB962C8B-B14F-4D97-AF65-F5344CB8AC3E}">
        <p14:creationId xmlns:p14="http://schemas.microsoft.com/office/powerpoint/2010/main" val="5754203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B0803C-A636-462A-987C-210BE77F207A}"/>
              </a:ext>
            </a:extLst>
          </p:cNvPr>
          <p:cNvSpPr/>
          <p:nvPr/>
        </p:nvSpPr>
        <p:spPr>
          <a:xfrm>
            <a:off x="1" y="0"/>
            <a:ext cx="12192000" cy="828269"/>
          </a:xfrm>
          <a:prstGeom prst="rect">
            <a:avLst/>
          </a:prstGeom>
          <a:solidFill>
            <a:srgbClr val="782F4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5587B34-96A0-411E-8866-9F23CD786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55" y="127096"/>
            <a:ext cx="1402345" cy="1402345"/>
          </a:xfrm>
          <a:prstGeom prst="rect">
            <a:avLst/>
          </a:prstGeom>
        </p:spPr>
      </p:pic>
      <p:sp>
        <p:nvSpPr>
          <p:cNvPr id="3" name="Subtitle 2">
            <a:extLst>
              <a:ext uri="{FF2B5EF4-FFF2-40B4-BE49-F238E27FC236}">
                <a16:creationId xmlns:a16="http://schemas.microsoft.com/office/drawing/2014/main" id="{31644E24-D547-4F8B-ADEB-307B34FEF9EE}"/>
              </a:ext>
            </a:extLst>
          </p:cNvPr>
          <p:cNvSpPr>
            <a:spLocks noGrp="1"/>
          </p:cNvSpPr>
          <p:nvPr>
            <p:ph type="subTitle" idx="1"/>
          </p:nvPr>
        </p:nvSpPr>
        <p:spPr>
          <a:xfrm>
            <a:off x="-1" y="0"/>
            <a:ext cx="12192000" cy="1170524"/>
          </a:xfrm>
        </p:spPr>
        <p:txBody>
          <a:bodyPr>
            <a:normAutofit/>
          </a:bodyPr>
          <a:lstStyle/>
          <a:p>
            <a:r>
              <a:rPr lang="en-US" dirty="0" err="1">
                <a:solidFill>
                  <a:srgbClr val="CEB888"/>
                </a:solidFill>
                <a:latin typeface="NCAA FSU Noles Unconquered" panose="02000500000000000000" pitchFamily="2" charset="0"/>
              </a:rPr>
              <a:t>florida</a:t>
            </a:r>
            <a:r>
              <a:rPr lang="en-US" dirty="0">
                <a:solidFill>
                  <a:srgbClr val="CEB888"/>
                </a:solidFill>
                <a:latin typeface="NCAA FSU Noles Unconquered" panose="02000500000000000000" pitchFamily="2" charset="0"/>
              </a:rPr>
              <a:t> state university schools</a:t>
            </a:r>
          </a:p>
          <a:p>
            <a:r>
              <a:rPr lang="en-US" dirty="0">
                <a:solidFill>
                  <a:srgbClr val="CEB888"/>
                </a:solidFill>
                <a:latin typeface="NCAA FSU Noles Unconquered" panose="02000500000000000000" pitchFamily="2" charset="0"/>
              </a:rPr>
              <a:t>girls’ soccer program</a:t>
            </a:r>
          </a:p>
        </p:txBody>
      </p:sp>
      <p:sp>
        <p:nvSpPr>
          <p:cNvPr id="12" name="Rectangle 11">
            <a:extLst>
              <a:ext uri="{FF2B5EF4-FFF2-40B4-BE49-F238E27FC236}">
                <a16:creationId xmlns:a16="http://schemas.microsoft.com/office/drawing/2014/main" id="{7568A773-F077-4524-BDE5-CD26DF12090B}"/>
              </a:ext>
            </a:extLst>
          </p:cNvPr>
          <p:cNvSpPr/>
          <p:nvPr/>
        </p:nvSpPr>
        <p:spPr>
          <a:xfrm>
            <a:off x="-3" y="1067776"/>
            <a:ext cx="12192001" cy="923330"/>
          </a:xfrm>
          <a:prstGeom prst="rect">
            <a:avLst/>
          </a:prstGeom>
          <a:noFill/>
        </p:spPr>
        <p:txBody>
          <a:bodyPr wrap="square" lIns="91440" tIns="45720" rIns="91440" bIns="45720">
            <a:spAutoFit/>
          </a:bodyPr>
          <a:lstStyle/>
          <a:p>
            <a:pPr algn="ctr"/>
            <a:r>
              <a:rPr lang="en-US" sz="5400" dirty="0">
                <a:ln w="0"/>
                <a:solidFill>
                  <a:srgbClr val="CEB888"/>
                </a:solidFill>
                <a:effectLst>
                  <a:outerShdw blurRad="38100" dist="19050" dir="2700000" algn="tl" rotWithShape="0">
                    <a:schemeClr val="dk1">
                      <a:alpha val="40000"/>
                    </a:schemeClr>
                  </a:outerShdw>
                </a:effectLst>
                <a:latin typeface="NCAA FSU Noles Unconquered" panose="02000500000000000000" pitchFamily="2" charset="0"/>
              </a:rPr>
              <a:t>Marketing and Finance</a:t>
            </a:r>
          </a:p>
        </p:txBody>
      </p:sp>
      <p:graphicFrame>
        <p:nvGraphicFramePr>
          <p:cNvPr id="54" name="Table 53">
            <a:extLst>
              <a:ext uri="{FF2B5EF4-FFF2-40B4-BE49-F238E27FC236}">
                <a16:creationId xmlns:a16="http://schemas.microsoft.com/office/drawing/2014/main" id="{D16237E3-82DD-48C1-A36C-BF34290B2E22}"/>
              </a:ext>
            </a:extLst>
          </p:cNvPr>
          <p:cNvGraphicFramePr>
            <a:graphicFrameLocks noGrp="1"/>
          </p:cNvGraphicFramePr>
          <p:nvPr/>
        </p:nvGraphicFramePr>
        <p:xfrm>
          <a:off x="5611813" y="-5657850"/>
          <a:ext cx="967561" cy="4362207"/>
        </p:xfrm>
        <a:graphic>
          <a:graphicData uri="http://schemas.openxmlformats.org/drawingml/2006/table">
            <a:tbl>
              <a:tblPr>
                <a:tableStyleId>{5C22544A-7EE6-4342-B048-85BDC9FD1C3A}</a:tableStyleId>
              </a:tblPr>
              <a:tblGrid>
                <a:gridCol w="967561">
                  <a:extLst>
                    <a:ext uri="{9D8B030D-6E8A-4147-A177-3AD203B41FA5}">
                      <a16:colId xmlns:a16="http://schemas.microsoft.com/office/drawing/2014/main" val="2705494433"/>
                    </a:ext>
                  </a:extLst>
                </a:gridCol>
              </a:tblGrid>
              <a:tr h="191976">
                <a:tc>
                  <a:txBody>
                    <a:bodyPr/>
                    <a:lstStyle/>
                    <a:p>
                      <a:pPr algn="l" fontAlgn="ctr"/>
                      <a:r>
                        <a:rPr lang="en-US" sz="300" u="none" strike="noStrike">
                          <a:effectLst/>
                        </a:rPr>
                        <a:t>Game Day Operations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27097019"/>
                  </a:ext>
                </a:extLst>
              </a:tr>
              <a:tr h="230372">
                <a:tc>
                  <a:txBody>
                    <a:bodyPr/>
                    <a:lstStyle/>
                    <a:p>
                      <a:pPr algn="l" fontAlgn="ctr"/>
                      <a:endParaRPr lang="en-US" sz="300" u="none" strike="noStrike">
                        <a:effectLst/>
                      </a:endParaRPr>
                    </a:p>
                    <a:p>
                      <a:pPr algn="l" fontAlgn="ctr"/>
                      <a:r>
                        <a:rPr lang="en-US" sz="300" u="none" strike="noStrike">
                          <a:effectLst/>
                        </a:rPr>
                        <a:t>Ticketing Administration</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679678973"/>
                  </a:ext>
                </a:extLst>
              </a:tr>
              <a:tr h="138223">
                <a:tc>
                  <a:txBody>
                    <a:bodyPr/>
                    <a:lstStyle/>
                    <a:p>
                      <a:pPr algn="l" fontAlgn="ctr"/>
                      <a:endParaRPr lang="en-US" sz="300" u="none" strike="noStrike">
                        <a:effectLst/>
                      </a:endParaRPr>
                    </a:p>
                    <a:p>
                      <a:pPr algn="l" fontAlgn="ctr"/>
                      <a:r>
                        <a:rPr lang="en-US" sz="300" u="none" strike="noStrike">
                          <a:effectLst/>
                        </a:rPr>
                        <a:t>Ticket Takers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304318456"/>
                  </a:ext>
                </a:extLst>
              </a:tr>
              <a:tr h="230372">
                <a:tc>
                  <a:txBody>
                    <a:bodyPr/>
                    <a:lstStyle/>
                    <a:p>
                      <a:pPr algn="l" fontAlgn="ctr"/>
                      <a:endParaRPr lang="en-US" sz="300" u="none" strike="noStrike">
                        <a:effectLst/>
                      </a:endParaRPr>
                    </a:p>
                    <a:p>
                      <a:pPr algn="l" fontAlgn="ctr"/>
                      <a:r>
                        <a:rPr lang="en-US" sz="300" u="none" strike="noStrike">
                          <a:effectLst/>
                        </a:rPr>
                        <a:t>Concession Operations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883395083"/>
                  </a:ext>
                </a:extLst>
              </a:tr>
              <a:tr h="184297">
                <a:tc>
                  <a:txBody>
                    <a:bodyPr/>
                    <a:lstStyle/>
                    <a:p>
                      <a:pPr algn="l" fontAlgn="ctr"/>
                      <a:endParaRPr lang="en-US" sz="300" u="none" strike="noStrike">
                        <a:effectLst/>
                      </a:endParaRPr>
                    </a:p>
                    <a:p>
                      <a:pPr algn="l" fontAlgn="ctr"/>
                      <a:r>
                        <a:rPr lang="en-US" sz="300" u="none" strike="noStrike">
                          <a:effectLst/>
                        </a:rPr>
                        <a:t>Concessions Staff</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187288920"/>
                  </a:ext>
                </a:extLst>
              </a:tr>
              <a:tr h="92149">
                <a:tc>
                  <a:txBody>
                    <a:bodyPr/>
                    <a:lstStyle/>
                    <a:p>
                      <a:pPr algn="l" fontAlgn="ctr"/>
                      <a:endParaRPr lang="en-US" sz="300" u="none" strike="noStrike">
                        <a:effectLst/>
                      </a:endParaRPr>
                    </a:p>
                    <a:p>
                      <a:pPr algn="l" fontAlgn="ctr"/>
                      <a:r>
                        <a:rPr lang="en-US" sz="300" u="none" strike="noStrike">
                          <a:effectLst/>
                        </a:rPr>
                        <a:t>Field Setup</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922839189"/>
                  </a:ext>
                </a:extLst>
              </a:tr>
              <a:tr h="184297">
                <a:tc>
                  <a:txBody>
                    <a:bodyPr/>
                    <a:lstStyle/>
                    <a:p>
                      <a:pPr algn="l" fontAlgn="ctr"/>
                      <a:endParaRPr lang="en-US" sz="300" u="none" strike="noStrike">
                        <a:effectLst/>
                      </a:endParaRPr>
                    </a:p>
                    <a:p>
                      <a:pPr algn="l" fontAlgn="ctr"/>
                      <a:r>
                        <a:rPr lang="en-US" sz="300" u="none" strike="noStrike">
                          <a:effectLst/>
                        </a:rPr>
                        <a:t>Stadium Announcer</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844702881"/>
                  </a:ext>
                </a:extLst>
              </a:tr>
              <a:tr h="138223">
                <a:tc>
                  <a:txBody>
                    <a:bodyPr/>
                    <a:lstStyle/>
                    <a:p>
                      <a:pPr algn="l" fontAlgn="ctr"/>
                      <a:endParaRPr lang="en-US" sz="300" u="none" strike="noStrike">
                        <a:effectLst/>
                      </a:endParaRPr>
                    </a:p>
                    <a:p>
                      <a:pPr algn="l" fontAlgn="ctr"/>
                      <a:r>
                        <a:rPr lang="en-US" sz="300" u="none" strike="noStrike">
                          <a:effectLst/>
                        </a:rPr>
                        <a:t>Game Recording</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7284604"/>
                  </a:ext>
                </a:extLst>
              </a:tr>
              <a:tr h="92149">
                <a:tc>
                  <a:txBody>
                    <a:bodyPr/>
                    <a:lstStyle/>
                    <a:p>
                      <a:pPr algn="l" fontAlgn="ctr"/>
                      <a:endParaRPr lang="en-US" sz="300" u="none" strike="noStrike">
                        <a:effectLst/>
                      </a:endParaRPr>
                    </a:p>
                    <a:p>
                      <a:pPr algn="l" fontAlgn="ctr"/>
                      <a:r>
                        <a:rPr lang="en-US" sz="300" u="none" strike="noStrike">
                          <a:effectLst/>
                        </a:rPr>
                        <a:t>Ball Kids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180154837"/>
                  </a:ext>
                </a:extLst>
              </a:tr>
              <a:tr h="143982">
                <a:tc>
                  <a:txBody>
                    <a:bodyPr/>
                    <a:lstStyle/>
                    <a:p>
                      <a:pPr algn="l" fontAlgn="ctr"/>
                      <a:endParaRPr lang="en-US" sz="300" u="none" strike="noStrike">
                        <a:effectLst/>
                      </a:endParaRPr>
                    </a:p>
                    <a:p>
                      <a:pPr algn="l" fontAlgn="ctr"/>
                      <a:r>
                        <a:rPr lang="en-US" sz="300" u="none" strike="noStrike">
                          <a:effectLst/>
                        </a:rPr>
                        <a:t>Event Planning</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459533858"/>
                  </a:ext>
                </a:extLst>
              </a:tr>
              <a:tr h="230372">
                <a:tc>
                  <a:txBody>
                    <a:bodyPr/>
                    <a:lstStyle/>
                    <a:p>
                      <a:pPr algn="l" fontAlgn="ctr"/>
                      <a:endParaRPr lang="en-US" sz="300" u="none" strike="noStrike">
                        <a:effectLst/>
                      </a:endParaRPr>
                    </a:p>
                    <a:p>
                      <a:pPr algn="l" fontAlgn="ctr"/>
                      <a:r>
                        <a:rPr lang="en-US" sz="300" u="none" strike="noStrike">
                          <a:effectLst/>
                        </a:rPr>
                        <a:t>End of Year Banquet</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639091513"/>
                  </a:ext>
                </a:extLst>
              </a:tr>
              <a:tr h="276446">
                <a:tc>
                  <a:txBody>
                    <a:bodyPr/>
                    <a:lstStyle/>
                    <a:p>
                      <a:pPr algn="l" fontAlgn="ctr"/>
                      <a:endParaRPr lang="en-US" sz="300" u="none" strike="noStrike">
                        <a:effectLst/>
                      </a:endParaRPr>
                    </a:p>
                    <a:p>
                      <a:pPr algn="l" fontAlgn="ctr"/>
                      <a:r>
                        <a:rPr lang="en-US" sz="300" u="none" strike="noStrike">
                          <a:effectLst/>
                        </a:rPr>
                        <a:t>Senior Recognition / Senior Night</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209041167"/>
                  </a:ext>
                </a:extLst>
              </a:tr>
              <a:tr h="138223">
                <a:tc>
                  <a:txBody>
                    <a:bodyPr/>
                    <a:lstStyle/>
                    <a:p>
                      <a:pPr algn="l" fontAlgn="ctr"/>
                      <a:endParaRPr lang="en-US" sz="300" u="none" strike="noStrike">
                        <a:effectLst/>
                      </a:endParaRPr>
                    </a:p>
                    <a:p>
                      <a:pPr algn="l" fontAlgn="ctr"/>
                      <a:r>
                        <a:rPr lang="en-US" sz="300" u="none" strike="noStrike">
                          <a:effectLst/>
                        </a:rPr>
                        <a:t>Team Dinners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769701329"/>
                  </a:ext>
                </a:extLst>
              </a:tr>
              <a:tr h="598966">
                <a:tc>
                  <a:txBody>
                    <a:bodyPr/>
                    <a:lstStyle/>
                    <a:p>
                      <a:pPr algn="l" fontAlgn="ctr"/>
                      <a:endParaRPr lang="en-US" sz="300" u="none" strike="noStrike">
                        <a:effectLst/>
                      </a:endParaRPr>
                    </a:p>
                    <a:p>
                      <a:pPr algn="l" fontAlgn="ctr"/>
                      <a:r>
                        <a:rPr lang="en-US" sz="300" u="none" strike="noStrike">
                          <a:effectLst/>
                        </a:rPr>
                        <a:t>Other Game Day Events (Community Night, Teacher Appreciation, etc.)</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826501515"/>
                  </a:ext>
                </a:extLst>
              </a:tr>
              <a:tr h="86005">
                <a:tc>
                  <a:txBody>
                    <a:bodyPr/>
                    <a:lstStyle/>
                    <a:p>
                      <a:pPr algn="l" fontAlgn="ctr"/>
                      <a:endParaRPr lang="en-US" sz="300" u="none" strike="noStrike">
                        <a:effectLst/>
                      </a:endParaRPr>
                    </a:p>
                    <a:p>
                      <a:pPr algn="l" fontAlgn="ctr"/>
                      <a:r>
                        <a:rPr lang="en-US" sz="300" u="none" strike="noStrike">
                          <a:effectLst/>
                        </a:rPr>
                        <a:t>Other:</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975395669"/>
                  </a:ext>
                </a:extLst>
              </a:tr>
              <a:tr h="46074">
                <a:tc>
                  <a:txBody>
                    <a:bodyPr/>
                    <a:lstStyle/>
                    <a:p>
                      <a:pPr algn="l" fontAlgn="b"/>
                      <a:endParaRPr lang="en-US" sz="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680344596"/>
                  </a:ext>
                </a:extLst>
              </a:tr>
              <a:tr h="239971">
                <a:tc>
                  <a:txBody>
                    <a:bodyPr/>
                    <a:lstStyle/>
                    <a:p>
                      <a:pPr algn="l" fontAlgn="ctr"/>
                      <a:endParaRPr lang="en-US" sz="300" u="none" strike="noStrike">
                        <a:effectLst/>
                      </a:endParaRPr>
                    </a:p>
                    <a:p>
                      <a:pPr algn="l" fontAlgn="ctr"/>
                      <a:r>
                        <a:rPr lang="en-US" sz="300" u="none" strike="noStrike">
                          <a:effectLst/>
                        </a:rPr>
                        <a:t>Marketing and Finance</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572347489"/>
                  </a:ext>
                </a:extLst>
              </a:tr>
              <a:tr h="138223">
                <a:tc>
                  <a:txBody>
                    <a:bodyPr/>
                    <a:lstStyle/>
                    <a:p>
                      <a:pPr algn="l" fontAlgn="ctr"/>
                      <a:endParaRPr lang="en-US" sz="300" u="none" strike="noStrike">
                        <a:effectLst/>
                      </a:endParaRPr>
                    </a:p>
                    <a:p>
                      <a:pPr algn="l" fontAlgn="ctr"/>
                      <a:r>
                        <a:rPr lang="en-US" sz="300" u="none" strike="noStrike">
                          <a:effectLst/>
                        </a:rPr>
                        <a:t>Sponsorships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074100698"/>
                  </a:ext>
                </a:extLst>
              </a:tr>
              <a:tr h="230372">
                <a:tc>
                  <a:txBody>
                    <a:bodyPr/>
                    <a:lstStyle/>
                    <a:p>
                      <a:pPr algn="l" fontAlgn="ctr"/>
                      <a:endParaRPr lang="en-US" sz="300" u="none" strike="noStrike">
                        <a:effectLst/>
                      </a:endParaRPr>
                    </a:p>
                    <a:p>
                      <a:pPr algn="l" fontAlgn="ctr"/>
                      <a:r>
                        <a:rPr lang="en-US" sz="300" u="none" strike="noStrike">
                          <a:effectLst/>
                        </a:rPr>
                        <a:t>Finances and Accounting</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674723420"/>
                  </a:ext>
                </a:extLst>
              </a:tr>
              <a:tr h="86005">
                <a:tc>
                  <a:txBody>
                    <a:bodyPr/>
                    <a:lstStyle/>
                    <a:p>
                      <a:pPr algn="l" fontAlgn="ctr"/>
                      <a:endParaRPr lang="en-US" sz="300" u="none" strike="noStrike">
                        <a:effectLst/>
                      </a:endParaRPr>
                    </a:p>
                    <a:p>
                      <a:pPr algn="l" fontAlgn="ctr"/>
                      <a:r>
                        <a:rPr lang="en-US" sz="300" u="none" strike="noStrike">
                          <a:effectLst/>
                        </a:rPr>
                        <a:t>Other:</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920982873"/>
                  </a:ext>
                </a:extLst>
              </a:tr>
              <a:tr h="46074">
                <a:tc>
                  <a:txBody>
                    <a:bodyPr/>
                    <a:lstStyle/>
                    <a:p>
                      <a:pPr algn="l" fontAlgn="b"/>
                      <a:endParaRPr lang="en-US" sz="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39471626"/>
                  </a:ext>
                </a:extLst>
              </a:tr>
              <a:tr h="239971">
                <a:tc>
                  <a:txBody>
                    <a:bodyPr/>
                    <a:lstStyle/>
                    <a:p>
                      <a:pPr algn="l" fontAlgn="ctr"/>
                      <a:endParaRPr lang="en-US" sz="300" u="none" strike="noStrike">
                        <a:effectLst/>
                      </a:endParaRPr>
                    </a:p>
                    <a:p>
                      <a:pPr algn="l" fontAlgn="ctr"/>
                      <a:r>
                        <a:rPr lang="en-US" sz="300" u="none" strike="noStrike">
                          <a:effectLst/>
                        </a:rPr>
                        <a:t>Program Administration</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6827906"/>
                  </a:ext>
                </a:extLst>
              </a:tr>
              <a:tr h="92149">
                <a:tc>
                  <a:txBody>
                    <a:bodyPr/>
                    <a:lstStyle/>
                    <a:p>
                      <a:pPr algn="l" fontAlgn="ctr"/>
                      <a:endParaRPr lang="en-US" sz="300" u="none" strike="noStrike">
                        <a:effectLst/>
                      </a:endParaRPr>
                    </a:p>
                    <a:p>
                      <a:pPr algn="l" fontAlgn="ctr"/>
                      <a:r>
                        <a:rPr lang="en-US" sz="300" u="none" strike="noStrike">
                          <a:effectLst/>
                        </a:rPr>
                        <a:t>Uniforms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587823580"/>
                  </a:ext>
                </a:extLst>
              </a:tr>
              <a:tr h="138223">
                <a:tc>
                  <a:txBody>
                    <a:bodyPr/>
                    <a:lstStyle/>
                    <a:p>
                      <a:pPr algn="l" fontAlgn="ctr"/>
                      <a:endParaRPr lang="en-US" sz="300" u="none" strike="noStrike">
                        <a:effectLst/>
                      </a:endParaRPr>
                    </a:p>
                    <a:p>
                      <a:pPr algn="l" fontAlgn="ctr"/>
                      <a:r>
                        <a:rPr lang="en-US" sz="300" u="none" strike="noStrike">
                          <a:effectLst/>
                        </a:rPr>
                        <a:t>Team Apparel</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972817275"/>
                  </a:ext>
                </a:extLst>
              </a:tr>
              <a:tr h="138223">
                <a:tc>
                  <a:txBody>
                    <a:bodyPr/>
                    <a:lstStyle/>
                    <a:p>
                      <a:pPr algn="l" fontAlgn="ctr"/>
                      <a:endParaRPr lang="en-US" sz="300" u="none" strike="noStrike" dirty="0">
                        <a:effectLst/>
                      </a:endParaRPr>
                    </a:p>
                    <a:p>
                      <a:pPr algn="l" fontAlgn="ctr"/>
                      <a:r>
                        <a:rPr lang="en-US" sz="300" u="none" strike="noStrike" dirty="0">
                          <a:effectLst/>
                        </a:rPr>
                        <a:t>Fan Apparel </a:t>
                      </a:r>
                      <a:endParaRPr lang="en-US" sz="3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674590664"/>
                  </a:ext>
                </a:extLst>
              </a:tr>
            </a:tbl>
          </a:graphicData>
        </a:graphic>
      </p:graphicFrame>
      <p:pic>
        <p:nvPicPr>
          <p:cNvPr id="55" name="Control 1">
            <a:extLst>
              <a:ext uri="{FF2B5EF4-FFF2-40B4-BE49-F238E27FC236}">
                <a16:creationId xmlns:a16="http://schemas.microsoft.com/office/drawing/2014/main" id="{684BB2C7-04FE-4DEB-866A-645656F66067}"/>
              </a:ext>
            </a:extLst>
          </p:cNvPr>
          <p:cNvPicPr>
            <a:picLocks noChangeAspect="1"/>
          </p:cNvPicPr>
          <p:nvPr/>
        </p:nvPicPr>
        <p:blipFill>
          <a:blip r:embed="rId4"/>
          <a:stretch>
            <a:fillRect/>
          </a:stretch>
        </p:blipFill>
        <p:spPr>
          <a:xfrm>
            <a:off x="5611813" y="8810625"/>
            <a:ext cx="914400" cy="228600"/>
          </a:xfrm>
          <a:prstGeom prst="rect">
            <a:avLst/>
          </a:prstGeom>
        </p:spPr>
      </p:pic>
      <p:pic>
        <p:nvPicPr>
          <p:cNvPr id="56" name="Control 2">
            <a:extLst>
              <a:ext uri="{FF2B5EF4-FFF2-40B4-BE49-F238E27FC236}">
                <a16:creationId xmlns:a16="http://schemas.microsoft.com/office/drawing/2014/main" id="{CE765761-7731-4FA9-A75D-23EFD948640A}"/>
              </a:ext>
            </a:extLst>
          </p:cNvPr>
          <p:cNvPicPr>
            <a:picLocks noChangeAspect="1"/>
          </p:cNvPicPr>
          <p:nvPr/>
        </p:nvPicPr>
        <p:blipFill>
          <a:blip r:embed="rId5"/>
          <a:stretch>
            <a:fillRect/>
          </a:stretch>
        </p:blipFill>
        <p:spPr>
          <a:xfrm>
            <a:off x="5611813" y="12287250"/>
            <a:ext cx="914400" cy="228600"/>
          </a:xfrm>
          <a:prstGeom prst="rect">
            <a:avLst/>
          </a:prstGeom>
        </p:spPr>
      </p:pic>
      <p:sp>
        <p:nvSpPr>
          <p:cNvPr id="2" name="Rectangle 1">
            <a:extLst>
              <a:ext uri="{FF2B5EF4-FFF2-40B4-BE49-F238E27FC236}">
                <a16:creationId xmlns:a16="http://schemas.microsoft.com/office/drawing/2014/main" id="{83AEBF51-5672-42E4-BB20-5BFA05EEA721}"/>
              </a:ext>
            </a:extLst>
          </p:cNvPr>
          <p:cNvSpPr/>
          <p:nvPr/>
        </p:nvSpPr>
        <p:spPr>
          <a:xfrm>
            <a:off x="735980" y="2230613"/>
            <a:ext cx="10727474" cy="954107"/>
          </a:xfrm>
          <a:prstGeom prst="rect">
            <a:avLst/>
          </a:prstGeom>
        </p:spPr>
        <p:txBody>
          <a:bodyPr wrap="square">
            <a:spAutoFit/>
          </a:bodyPr>
          <a:lstStyle/>
          <a:p>
            <a:pPr marL="457200" indent="-457200">
              <a:buFont typeface="Arial" panose="020B0604020202020204" pitchFamily="34" charset="0"/>
              <a:buChar char="•"/>
            </a:pPr>
            <a:r>
              <a:rPr lang="en-US" sz="2800" dirty="0">
                <a:solidFill>
                  <a:srgbClr val="782F40"/>
                </a:solidFill>
                <a:latin typeface="NCAA FSU Noles Glades Bold" panose="02000500000000000000" pitchFamily="2" charset="0"/>
              </a:rPr>
              <a:t>Sponsorships</a:t>
            </a:r>
          </a:p>
          <a:p>
            <a:pPr marL="457200" indent="-457200">
              <a:buFont typeface="Arial" panose="020B0604020202020204" pitchFamily="34" charset="0"/>
              <a:buChar char="•"/>
            </a:pPr>
            <a:r>
              <a:rPr lang="en-US" sz="2800" dirty="0">
                <a:solidFill>
                  <a:srgbClr val="782F40"/>
                </a:solidFill>
                <a:latin typeface="NCAA FSU Noles Glades Bold" panose="02000500000000000000" pitchFamily="2" charset="0"/>
              </a:rPr>
              <a:t>Finances and Accounting</a:t>
            </a:r>
          </a:p>
        </p:txBody>
      </p:sp>
    </p:spTree>
    <p:extLst>
      <p:ext uri="{BB962C8B-B14F-4D97-AF65-F5344CB8AC3E}">
        <p14:creationId xmlns:p14="http://schemas.microsoft.com/office/powerpoint/2010/main" val="33702487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B0803C-A636-462A-987C-210BE77F207A}"/>
              </a:ext>
            </a:extLst>
          </p:cNvPr>
          <p:cNvSpPr/>
          <p:nvPr/>
        </p:nvSpPr>
        <p:spPr>
          <a:xfrm>
            <a:off x="1" y="0"/>
            <a:ext cx="12192000" cy="828269"/>
          </a:xfrm>
          <a:prstGeom prst="rect">
            <a:avLst/>
          </a:prstGeom>
          <a:solidFill>
            <a:srgbClr val="782F4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5587B34-96A0-411E-8866-9F23CD786B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55" y="127096"/>
            <a:ext cx="1402345" cy="1402345"/>
          </a:xfrm>
          <a:prstGeom prst="rect">
            <a:avLst/>
          </a:prstGeom>
        </p:spPr>
      </p:pic>
      <p:sp>
        <p:nvSpPr>
          <p:cNvPr id="3" name="Subtitle 2">
            <a:extLst>
              <a:ext uri="{FF2B5EF4-FFF2-40B4-BE49-F238E27FC236}">
                <a16:creationId xmlns:a16="http://schemas.microsoft.com/office/drawing/2014/main" id="{31644E24-D547-4F8B-ADEB-307B34FEF9EE}"/>
              </a:ext>
            </a:extLst>
          </p:cNvPr>
          <p:cNvSpPr>
            <a:spLocks noGrp="1"/>
          </p:cNvSpPr>
          <p:nvPr>
            <p:ph type="subTitle" idx="1"/>
          </p:nvPr>
        </p:nvSpPr>
        <p:spPr>
          <a:xfrm>
            <a:off x="-1" y="0"/>
            <a:ext cx="12192000" cy="1170524"/>
          </a:xfrm>
        </p:spPr>
        <p:txBody>
          <a:bodyPr>
            <a:normAutofit/>
          </a:bodyPr>
          <a:lstStyle/>
          <a:p>
            <a:r>
              <a:rPr lang="en-US" dirty="0" err="1">
                <a:solidFill>
                  <a:srgbClr val="CEB888"/>
                </a:solidFill>
                <a:latin typeface="NCAA FSU Noles Unconquered" panose="02000500000000000000" pitchFamily="2" charset="0"/>
              </a:rPr>
              <a:t>florida</a:t>
            </a:r>
            <a:r>
              <a:rPr lang="en-US" dirty="0">
                <a:solidFill>
                  <a:srgbClr val="CEB888"/>
                </a:solidFill>
                <a:latin typeface="NCAA FSU Noles Unconquered" panose="02000500000000000000" pitchFamily="2" charset="0"/>
              </a:rPr>
              <a:t> state university schools</a:t>
            </a:r>
          </a:p>
          <a:p>
            <a:r>
              <a:rPr lang="en-US" dirty="0">
                <a:solidFill>
                  <a:srgbClr val="CEB888"/>
                </a:solidFill>
                <a:latin typeface="NCAA FSU Noles Unconquered" panose="02000500000000000000" pitchFamily="2" charset="0"/>
              </a:rPr>
              <a:t>girls’ soccer program</a:t>
            </a:r>
          </a:p>
        </p:txBody>
      </p:sp>
      <p:sp>
        <p:nvSpPr>
          <p:cNvPr id="10" name="Rectangle 9">
            <a:extLst>
              <a:ext uri="{FF2B5EF4-FFF2-40B4-BE49-F238E27FC236}">
                <a16:creationId xmlns:a16="http://schemas.microsoft.com/office/drawing/2014/main" id="{1796F0ED-52E2-4D2F-896A-A3D97950040D}"/>
              </a:ext>
            </a:extLst>
          </p:cNvPr>
          <p:cNvSpPr/>
          <p:nvPr/>
        </p:nvSpPr>
        <p:spPr>
          <a:xfrm>
            <a:off x="425302" y="2828836"/>
            <a:ext cx="11313042" cy="3416320"/>
          </a:xfrm>
          <a:prstGeom prst="rect">
            <a:avLst/>
          </a:prstGeom>
        </p:spPr>
        <p:txBody>
          <a:bodyPr wrap="square">
            <a:spAutoFit/>
          </a:bodyPr>
          <a:lstStyle/>
          <a:p>
            <a:pPr algn="ctr"/>
            <a:r>
              <a:rPr lang="en-US" sz="3600" b="0" i="0" dirty="0">
                <a:solidFill>
                  <a:srgbClr val="782F40"/>
                </a:solidFill>
                <a:effectLst/>
                <a:latin typeface="NCAA FSU Noles Unconquered" panose="02000500000000000000" pitchFamily="2" charset="0"/>
              </a:rPr>
              <a:t>In collaboration with the College of Education at Florida State University, the mission of Florida State University Schools is to advance Florida's K-12 education through exemplary teaching, research, and service.</a:t>
            </a:r>
            <a:endParaRPr lang="en-US" sz="3600" dirty="0">
              <a:solidFill>
                <a:srgbClr val="782F40"/>
              </a:solidFill>
              <a:latin typeface="NCAA FSU Noles Unconquered" panose="02000500000000000000" pitchFamily="2" charset="0"/>
            </a:endParaRPr>
          </a:p>
        </p:txBody>
      </p:sp>
      <p:sp>
        <p:nvSpPr>
          <p:cNvPr id="12" name="Rectangle 11">
            <a:extLst>
              <a:ext uri="{FF2B5EF4-FFF2-40B4-BE49-F238E27FC236}">
                <a16:creationId xmlns:a16="http://schemas.microsoft.com/office/drawing/2014/main" id="{7568A773-F077-4524-BDE5-CD26DF12090B}"/>
              </a:ext>
            </a:extLst>
          </p:cNvPr>
          <p:cNvSpPr/>
          <p:nvPr/>
        </p:nvSpPr>
        <p:spPr>
          <a:xfrm>
            <a:off x="2375520" y="1546589"/>
            <a:ext cx="7412607" cy="923330"/>
          </a:xfrm>
          <a:prstGeom prst="rect">
            <a:avLst/>
          </a:prstGeom>
          <a:noFill/>
        </p:spPr>
        <p:txBody>
          <a:bodyPr wrap="none" lIns="91440" tIns="45720" rIns="91440" bIns="45720">
            <a:spAutoFit/>
          </a:bodyPr>
          <a:lstStyle/>
          <a:p>
            <a:pPr algn="ctr"/>
            <a:r>
              <a:rPr lang="en-US" sz="5400" b="0" cap="none" spc="0" dirty="0">
                <a:ln w="0"/>
                <a:solidFill>
                  <a:srgbClr val="CEB888"/>
                </a:solidFill>
                <a:effectLst>
                  <a:outerShdw blurRad="38100" dist="19050" dir="2700000" algn="tl" rotWithShape="0">
                    <a:schemeClr val="dk1">
                      <a:alpha val="40000"/>
                    </a:schemeClr>
                  </a:outerShdw>
                </a:effectLst>
                <a:latin typeface="NCAA FSU Noles Unconquered" panose="02000500000000000000" pitchFamily="2" charset="0"/>
              </a:rPr>
              <a:t>Mission Statement</a:t>
            </a:r>
          </a:p>
        </p:txBody>
      </p:sp>
    </p:spTree>
    <p:extLst>
      <p:ext uri="{BB962C8B-B14F-4D97-AF65-F5344CB8AC3E}">
        <p14:creationId xmlns:p14="http://schemas.microsoft.com/office/powerpoint/2010/main" val="12937590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B0803C-A636-462A-987C-210BE77F207A}"/>
              </a:ext>
            </a:extLst>
          </p:cNvPr>
          <p:cNvSpPr/>
          <p:nvPr/>
        </p:nvSpPr>
        <p:spPr>
          <a:xfrm>
            <a:off x="1" y="0"/>
            <a:ext cx="12192000" cy="828269"/>
          </a:xfrm>
          <a:prstGeom prst="rect">
            <a:avLst/>
          </a:prstGeom>
          <a:solidFill>
            <a:srgbClr val="782F4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5587B34-96A0-411E-8866-9F23CD786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55" y="127096"/>
            <a:ext cx="1402345" cy="1402345"/>
          </a:xfrm>
          <a:prstGeom prst="rect">
            <a:avLst/>
          </a:prstGeom>
        </p:spPr>
      </p:pic>
      <p:sp>
        <p:nvSpPr>
          <p:cNvPr id="3" name="Subtitle 2">
            <a:extLst>
              <a:ext uri="{FF2B5EF4-FFF2-40B4-BE49-F238E27FC236}">
                <a16:creationId xmlns:a16="http://schemas.microsoft.com/office/drawing/2014/main" id="{31644E24-D547-4F8B-ADEB-307B34FEF9EE}"/>
              </a:ext>
            </a:extLst>
          </p:cNvPr>
          <p:cNvSpPr>
            <a:spLocks noGrp="1"/>
          </p:cNvSpPr>
          <p:nvPr>
            <p:ph type="subTitle" idx="1"/>
          </p:nvPr>
        </p:nvSpPr>
        <p:spPr>
          <a:xfrm>
            <a:off x="-1" y="0"/>
            <a:ext cx="12192000" cy="1170524"/>
          </a:xfrm>
        </p:spPr>
        <p:txBody>
          <a:bodyPr>
            <a:normAutofit/>
          </a:bodyPr>
          <a:lstStyle/>
          <a:p>
            <a:r>
              <a:rPr lang="en-US" dirty="0" err="1">
                <a:solidFill>
                  <a:srgbClr val="CEB888"/>
                </a:solidFill>
                <a:latin typeface="NCAA FSU Noles Unconquered" panose="02000500000000000000" pitchFamily="2" charset="0"/>
              </a:rPr>
              <a:t>florida</a:t>
            </a:r>
            <a:r>
              <a:rPr lang="en-US" dirty="0">
                <a:solidFill>
                  <a:srgbClr val="CEB888"/>
                </a:solidFill>
                <a:latin typeface="NCAA FSU Noles Unconquered" panose="02000500000000000000" pitchFamily="2" charset="0"/>
              </a:rPr>
              <a:t> state university schools</a:t>
            </a:r>
          </a:p>
          <a:p>
            <a:r>
              <a:rPr lang="en-US" dirty="0">
                <a:solidFill>
                  <a:srgbClr val="CEB888"/>
                </a:solidFill>
                <a:latin typeface="NCAA FSU Noles Unconquered" panose="02000500000000000000" pitchFamily="2" charset="0"/>
              </a:rPr>
              <a:t>girls’ soccer program</a:t>
            </a:r>
          </a:p>
        </p:txBody>
      </p:sp>
      <p:sp>
        <p:nvSpPr>
          <p:cNvPr id="12" name="Rectangle 11">
            <a:extLst>
              <a:ext uri="{FF2B5EF4-FFF2-40B4-BE49-F238E27FC236}">
                <a16:creationId xmlns:a16="http://schemas.microsoft.com/office/drawing/2014/main" id="{7568A773-F077-4524-BDE5-CD26DF12090B}"/>
              </a:ext>
            </a:extLst>
          </p:cNvPr>
          <p:cNvSpPr/>
          <p:nvPr/>
        </p:nvSpPr>
        <p:spPr>
          <a:xfrm>
            <a:off x="-3" y="1067776"/>
            <a:ext cx="12192001" cy="923330"/>
          </a:xfrm>
          <a:prstGeom prst="rect">
            <a:avLst/>
          </a:prstGeom>
          <a:noFill/>
        </p:spPr>
        <p:txBody>
          <a:bodyPr wrap="square" lIns="91440" tIns="45720" rIns="91440" bIns="45720">
            <a:spAutoFit/>
          </a:bodyPr>
          <a:lstStyle/>
          <a:p>
            <a:pPr algn="ctr"/>
            <a:r>
              <a:rPr lang="en-US" sz="5400" dirty="0">
                <a:ln w="0"/>
                <a:solidFill>
                  <a:srgbClr val="CEB888"/>
                </a:solidFill>
                <a:effectLst>
                  <a:outerShdw blurRad="38100" dist="19050" dir="2700000" algn="tl" rotWithShape="0">
                    <a:schemeClr val="dk1">
                      <a:alpha val="40000"/>
                    </a:schemeClr>
                  </a:outerShdw>
                </a:effectLst>
                <a:latin typeface="NCAA FSU Noles Unconquered" panose="02000500000000000000" pitchFamily="2" charset="0"/>
              </a:rPr>
              <a:t>Program Administration</a:t>
            </a:r>
          </a:p>
        </p:txBody>
      </p:sp>
      <p:graphicFrame>
        <p:nvGraphicFramePr>
          <p:cNvPr id="54" name="Table 53">
            <a:extLst>
              <a:ext uri="{FF2B5EF4-FFF2-40B4-BE49-F238E27FC236}">
                <a16:creationId xmlns:a16="http://schemas.microsoft.com/office/drawing/2014/main" id="{D16237E3-82DD-48C1-A36C-BF34290B2E22}"/>
              </a:ext>
            </a:extLst>
          </p:cNvPr>
          <p:cNvGraphicFramePr>
            <a:graphicFrameLocks noGrp="1"/>
          </p:cNvGraphicFramePr>
          <p:nvPr/>
        </p:nvGraphicFramePr>
        <p:xfrm>
          <a:off x="5611813" y="-5657850"/>
          <a:ext cx="967561" cy="4362207"/>
        </p:xfrm>
        <a:graphic>
          <a:graphicData uri="http://schemas.openxmlformats.org/drawingml/2006/table">
            <a:tbl>
              <a:tblPr>
                <a:tableStyleId>{5C22544A-7EE6-4342-B048-85BDC9FD1C3A}</a:tableStyleId>
              </a:tblPr>
              <a:tblGrid>
                <a:gridCol w="967561">
                  <a:extLst>
                    <a:ext uri="{9D8B030D-6E8A-4147-A177-3AD203B41FA5}">
                      <a16:colId xmlns:a16="http://schemas.microsoft.com/office/drawing/2014/main" val="2705494433"/>
                    </a:ext>
                  </a:extLst>
                </a:gridCol>
              </a:tblGrid>
              <a:tr h="191976">
                <a:tc>
                  <a:txBody>
                    <a:bodyPr/>
                    <a:lstStyle/>
                    <a:p>
                      <a:pPr algn="l" fontAlgn="ctr"/>
                      <a:r>
                        <a:rPr lang="en-US" sz="300" u="none" strike="noStrike">
                          <a:effectLst/>
                        </a:rPr>
                        <a:t>Game Day Operations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27097019"/>
                  </a:ext>
                </a:extLst>
              </a:tr>
              <a:tr h="230372">
                <a:tc>
                  <a:txBody>
                    <a:bodyPr/>
                    <a:lstStyle/>
                    <a:p>
                      <a:pPr algn="l" fontAlgn="ctr"/>
                      <a:endParaRPr lang="en-US" sz="300" u="none" strike="noStrike">
                        <a:effectLst/>
                      </a:endParaRPr>
                    </a:p>
                    <a:p>
                      <a:pPr algn="l" fontAlgn="ctr"/>
                      <a:r>
                        <a:rPr lang="en-US" sz="300" u="none" strike="noStrike">
                          <a:effectLst/>
                        </a:rPr>
                        <a:t>Ticketing Administration</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679678973"/>
                  </a:ext>
                </a:extLst>
              </a:tr>
              <a:tr h="138223">
                <a:tc>
                  <a:txBody>
                    <a:bodyPr/>
                    <a:lstStyle/>
                    <a:p>
                      <a:pPr algn="l" fontAlgn="ctr"/>
                      <a:endParaRPr lang="en-US" sz="300" u="none" strike="noStrike">
                        <a:effectLst/>
                      </a:endParaRPr>
                    </a:p>
                    <a:p>
                      <a:pPr algn="l" fontAlgn="ctr"/>
                      <a:r>
                        <a:rPr lang="en-US" sz="300" u="none" strike="noStrike">
                          <a:effectLst/>
                        </a:rPr>
                        <a:t>Ticket Takers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304318456"/>
                  </a:ext>
                </a:extLst>
              </a:tr>
              <a:tr h="230372">
                <a:tc>
                  <a:txBody>
                    <a:bodyPr/>
                    <a:lstStyle/>
                    <a:p>
                      <a:pPr algn="l" fontAlgn="ctr"/>
                      <a:endParaRPr lang="en-US" sz="300" u="none" strike="noStrike">
                        <a:effectLst/>
                      </a:endParaRPr>
                    </a:p>
                    <a:p>
                      <a:pPr algn="l" fontAlgn="ctr"/>
                      <a:r>
                        <a:rPr lang="en-US" sz="300" u="none" strike="noStrike">
                          <a:effectLst/>
                        </a:rPr>
                        <a:t>Concession Operations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883395083"/>
                  </a:ext>
                </a:extLst>
              </a:tr>
              <a:tr h="184297">
                <a:tc>
                  <a:txBody>
                    <a:bodyPr/>
                    <a:lstStyle/>
                    <a:p>
                      <a:pPr algn="l" fontAlgn="ctr"/>
                      <a:endParaRPr lang="en-US" sz="300" u="none" strike="noStrike">
                        <a:effectLst/>
                      </a:endParaRPr>
                    </a:p>
                    <a:p>
                      <a:pPr algn="l" fontAlgn="ctr"/>
                      <a:r>
                        <a:rPr lang="en-US" sz="300" u="none" strike="noStrike">
                          <a:effectLst/>
                        </a:rPr>
                        <a:t>Concessions Staff</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187288920"/>
                  </a:ext>
                </a:extLst>
              </a:tr>
              <a:tr h="92149">
                <a:tc>
                  <a:txBody>
                    <a:bodyPr/>
                    <a:lstStyle/>
                    <a:p>
                      <a:pPr algn="l" fontAlgn="ctr"/>
                      <a:endParaRPr lang="en-US" sz="300" u="none" strike="noStrike">
                        <a:effectLst/>
                      </a:endParaRPr>
                    </a:p>
                    <a:p>
                      <a:pPr algn="l" fontAlgn="ctr"/>
                      <a:r>
                        <a:rPr lang="en-US" sz="300" u="none" strike="noStrike">
                          <a:effectLst/>
                        </a:rPr>
                        <a:t>Field Setup</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922839189"/>
                  </a:ext>
                </a:extLst>
              </a:tr>
              <a:tr h="184297">
                <a:tc>
                  <a:txBody>
                    <a:bodyPr/>
                    <a:lstStyle/>
                    <a:p>
                      <a:pPr algn="l" fontAlgn="ctr"/>
                      <a:endParaRPr lang="en-US" sz="300" u="none" strike="noStrike">
                        <a:effectLst/>
                      </a:endParaRPr>
                    </a:p>
                    <a:p>
                      <a:pPr algn="l" fontAlgn="ctr"/>
                      <a:r>
                        <a:rPr lang="en-US" sz="300" u="none" strike="noStrike">
                          <a:effectLst/>
                        </a:rPr>
                        <a:t>Stadium Announcer</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844702881"/>
                  </a:ext>
                </a:extLst>
              </a:tr>
              <a:tr h="138223">
                <a:tc>
                  <a:txBody>
                    <a:bodyPr/>
                    <a:lstStyle/>
                    <a:p>
                      <a:pPr algn="l" fontAlgn="ctr"/>
                      <a:endParaRPr lang="en-US" sz="300" u="none" strike="noStrike">
                        <a:effectLst/>
                      </a:endParaRPr>
                    </a:p>
                    <a:p>
                      <a:pPr algn="l" fontAlgn="ctr"/>
                      <a:r>
                        <a:rPr lang="en-US" sz="300" u="none" strike="noStrike">
                          <a:effectLst/>
                        </a:rPr>
                        <a:t>Game Recording</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7284604"/>
                  </a:ext>
                </a:extLst>
              </a:tr>
              <a:tr h="92149">
                <a:tc>
                  <a:txBody>
                    <a:bodyPr/>
                    <a:lstStyle/>
                    <a:p>
                      <a:pPr algn="l" fontAlgn="ctr"/>
                      <a:endParaRPr lang="en-US" sz="300" u="none" strike="noStrike">
                        <a:effectLst/>
                      </a:endParaRPr>
                    </a:p>
                    <a:p>
                      <a:pPr algn="l" fontAlgn="ctr"/>
                      <a:r>
                        <a:rPr lang="en-US" sz="300" u="none" strike="noStrike">
                          <a:effectLst/>
                        </a:rPr>
                        <a:t>Ball Kids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180154837"/>
                  </a:ext>
                </a:extLst>
              </a:tr>
              <a:tr h="143982">
                <a:tc>
                  <a:txBody>
                    <a:bodyPr/>
                    <a:lstStyle/>
                    <a:p>
                      <a:pPr algn="l" fontAlgn="ctr"/>
                      <a:endParaRPr lang="en-US" sz="300" u="none" strike="noStrike">
                        <a:effectLst/>
                      </a:endParaRPr>
                    </a:p>
                    <a:p>
                      <a:pPr algn="l" fontAlgn="ctr"/>
                      <a:r>
                        <a:rPr lang="en-US" sz="300" u="none" strike="noStrike">
                          <a:effectLst/>
                        </a:rPr>
                        <a:t>Event Planning</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459533858"/>
                  </a:ext>
                </a:extLst>
              </a:tr>
              <a:tr h="230372">
                <a:tc>
                  <a:txBody>
                    <a:bodyPr/>
                    <a:lstStyle/>
                    <a:p>
                      <a:pPr algn="l" fontAlgn="ctr"/>
                      <a:endParaRPr lang="en-US" sz="300" u="none" strike="noStrike">
                        <a:effectLst/>
                      </a:endParaRPr>
                    </a:p>
                    <a:p>
                      <a:pPr algn="l" fontAlgn="ctr"/>
                      <a:r>
                        <a:rPr lang="en-US" sz="300" u="none" strike="noStrike">
                          <a:effectLst/>
                        </a:rPr>
                        <a:t>End of Year Banquet</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639091513"/>
                  </a:ext>
                </a:extLst>
              </a:tr>
              <a:tr h="276446">
                <a:tc>
                  <a:txBody>
                    <a:bodyPr/>
                    <a:lstStyle/>
                    <a:p>
                      <a:pPr algn="l" fontAlgn="ctr"/>
                      <a:endParaRPr lang="en-US" sz="300" u="none" strike="noStrike">
                        <a:effectLst/>
                      </a:endParaRPr>
                    </a:p>
                    <a:p>
                      <a:pPr algn="l" fontAlgn="ctr"/>
                      <a:r>
                        <a:rPr lang="en-US" sz="300" u="none" strike="noStrike">
                          <a:effectLst/>
                        </a:rPr>
                        <a:t>Senior Recognition / Senior Night</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209041167"/>
                  </a:ext>
                </a:extLst>
              </a:tr>
              <a:tr h="138223">
                <a:tc>
                  <a:txBody>
                    <a:bodyPr/>
                    <a:lstStyle/>
                    <a:p>
                      <a:pPr algn="l" fontAlgn="ctr"/>
                      <a:endParaRPr lang="en-US" sz="300" u="none" strike="noStrike">
                        <a:effectLst/>
                      </a:endParaRPr>
                    </a:p>
                    <a:p>
                      <a:pPr algn="l" fontAlgn="ctr"/>
                      <a:r>
                        <a:rPr lang="en-US" sz="300" u="none" strike="noStrike">
                          <a:effectLst/>
                        </a:rPr>
                        <a:t>Team Dinners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769701329"/>
                  </a:ext>
                </a:extLst>
              </a:tr>
              <a:tr h="598966">
                <a:tc>
                  <a:txBody>
                    <a:bodyPr/>
                    <a:lstStyle/>
                    <a:p>
                      <a:pPr algn="l" fontAlgn="ctr"/>
                      <a:endParaRPr lang="en-US" sz="300" u="none" strike="noStrike">
                        <a:effectLst/>
                      </a:endParaRPr>
                    </a:p>
                    <a:p>
                      <a:pPr algn="l" fontAlgn="ctr"/>
                      <a:r>
                        <a:rPr lang="en-US" sz="300" u="none" strike="noStrike">
                          <a:effectLst/>
                        </a:rPr>
                        <a:t>Other Game Day Events (Community Night, Teacher Appreciation, etc.)</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826501515"/>
                  </a:ext>
                </a:extLst>
              </a:tr>
              <a:tr h="86005">
                <a:tc>
                  <a:txBody>
                    <a:bodyPr/>
                    <a:lstStyle/>
                    <a:p>
                      <a:pPr algn="l" fontAlgn="ctr"/>
                      <a:endParaRPr lang="en-US" sz="300" u="none" strike="noStrike">
                        <a:effectLst/>
                      </a:endParaRPr>
                    </a:p>
                    <a:p>
                      <a:pPr algn="l" fontAlgn="ctr"/>
                      <a:r>
                        <a:rPr lang="en-US" sz="300" u="none" strike="noStrike">
                          <a:effectLst/>
                        </a:rPr>
                        <a:t>Other:</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975395669"/>
                  </a:ext>
                </a:extLst>
              </a:tr>
              <a:tr h="46074">
                <a:tc>
                  <a:txBody>
                    <a:bodyPr/>
                    <a:lstStyle/>
                    <a:p>
                      <a:pPr algn="l" fontAlgn="b"/>
                      <a:endParaRPr lang="en-US" sz="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680344596"/>
                  </a:ext>
                </a:extLst>
              </a:tr>
              <a:tr h="239971">
                <a:tc>
                  <a:txBody>
                    <a:bodyPr/>
                    <a:lstStyle/>
                    <a:p>
                      <a:pPr algn="l" fontAlgn="ctr"/>
                      <a:endParaRPr lang="en-US" sz="300" u="none" strike="noStrike">
                        <a:effectLst/>
                      </a:endParaRPr>
                    </a:p>
                    <a:p>
                      <a:pPr algn="l" fontAlgn="ctr"/>
                      <a:r>
                        <a:rPr lang="en-US" sz="300" u="none" strike="noStrike">
                          <a:effectLst/>
                        </a:rPr>
                        <a:t>Marketing and Finance</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572347489"/>
                  </a:ext>
                </a:extLst>
              </a:tr>
              <a:tr h="138223">
                <a:tc>
                  <a:txBody>
                    <a:bodyPr/>
                    <a:lstStyle/>
                    <a:p>
                      <a:pPr algn="l" fontAlgn="ctr"/>
                      <a:endParaRPr lang="en-US" sz="300" u="none" strike="noStrike">
                        <a:effectLst/>
                      </a:endParaRPr>
                    </a:p>
                    <a:p>
                      <a:pPr algn="l" fontAlgn="ctr"/>
                      <a:r>
                        <a:rPr lang="en-US" sz="300" u="none" strike="noStrike">
                          <a:effectLst/>
                        </a:rPr>
                        <a:t>Sponsorships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074100698"/>
                  </a:ext>
                </a:extLst>
              </a:tr>
              <a:tr h="230372">
                <a:tc>
                  <a:txBody>
                    <a:bodyPr/>
                    <a:lstStyle/>
                    <a:p>
                      <a:pPr algn="l" fontAlgn="ctr"/>
                      <a:endParaRPr lang="en-US" sz="300" u="none" strike="noStrike">
                        <a:effectLst/>
                      </a:endParaRPr>
                    </a:p>
                    <a:p>
                      <a:pPr algn="l" fontAlgn="ctr"/>
                      <a:r>
                        <a:rPr lang="en-US" sz="300" u="none" strike="noStrike">
                          <a:effectLst/>
                        </a:rPr>
                        <a:t>Finances and Accounting</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674723420"/>
                  </a:ext>
                </a:extLst>
              </a:tr>
              <a:tr h="86005">
                <a:tc>
                  <a:txBody>
                    <a:bodyPr/>
                    <a:lstStyle/>
                    <a:p>
                      <a:pPr algn="l" fontAlgn="ctr"/>
                      <a:endParaRPr lang="en-US" sz="300" u="none" strike="noStrike">
                        <a:effectLst/>
                      </a:endParaRPr>
                    </a:p>
                    <a:p>
                      <a:pPr algn="l" fontAlgn="ctr"/>
                      <a:r>
                        <a:rPr lang="en-US" sz="300" u="none" strike="noStrike">
                          <a:effectLst/>
                        </a:rPr>
                        <a:t>Other:</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920982873"/>
                  </a:ext>
                </a:extLst>
              </a:tr>
              <a:tr h="46074">
                <a:tc>
                  <a:txBody>
                    <a:bodyPr/>
                    <a:lstStyle/>
                    <a:p>
                      <a:pPr algn="l" fontAlgn="b"/>
                      <a:endParaRPr lang="en-US" sz="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39471626"/>
                  </a:ext>
                </a:extLst>
              </a:tr>
              <a:tr h="239971">
                <a:tc>
                  <a:txBody>
                    <a:bodyPr/>
                    <a:lstStyle/>
                    <a:p>
                      <a:pPr algn="l" fontAlgn="ctr"/>
                      <a:endParaRPr lang="en-US" sz="300" u="none" strike="noStrike">
                        <a:effectLst/>
                      </a:endParaRPr>
                    </a:p>
                    <a:p>
                      <a:pPr algn="l" fontAlgn="ctr"/>
                      <a:r>
                        <a:rPr lang="en-US" sz="300" u="none" strike="noStrike">
                          <a:effectLst/>
                        </a:rPr>
                        <a:t>Program Administration</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6827906"/>
                  </a:ext>
                </a:extLst>
              </a:tr>
              <a:tr h="92149">
                <a:tc>
                  <a:txBody>
                    <a:bodyPr/>
                    <a:lstStyle/>
                    <a:p>
                      <a:pPr algn="l" fontAlgn="ctr"/>
                      <a:endParaRPr lang="en-US" sz="300" u="none" strike="noStrike">
                        <a:effectLst/>
                      </a:endParaRPr>
                    </a:p>
                    <a:p>
                      <a:pPr algn="l" fontAlgn="ctr"/>
                      <a:r>
                        <a:rPr lang="en-US" sz="300" u="none" strike="noStrike">
                          <a:effectLst/>
                        </a:rPr>
                        <a:t>Uniforms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587823580"/>
                  </a:ext>
                </a:extLst>
              </a:tr>
              <a:tr h="138223">
                <a:tc>
                  <a:txBody>
                    <a:bodyPr/>
                    <a:lstStyle/>
                    <a:p>
                      <a:pPr algn="l" fontAlgn="ctr"/>
                      <a:endParaRPr lang="en-US" sz="300" u="none" strike="noStrike">
                        <a:effectLst/>
                      </a:endParaRPr>
                    </a:p>
                    <a:p>
                      <a:pPr algn="l" fontAlgn="ctr"/>
                      <a:r>
                        <a:rPr lang="en-US" sz="300" u="none" strike="noStrike">
                          <a:effectLst/>
                        </a:rPr>
                        <a:t>Team Apparel</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972817275"/>
                  </a:ext>
                </a:extLst>
              </a:tr>
              <a:tr h="138223">
                <a:tc>
                  <a:txBody>
                    <a:bodyPr/>
                    <a:lstStyle/>
                    <a:p>
                      <a:pPr algn="l" fontAlgn="ctr"/>
                      <a:endParaRPr lang="en-US" sz="300" u="none" strike="noStrike" dirty="0">
                        <a:effectLst/>
                      </a:endParaRPr>
                    </a:p>
                    <a:p>
                      <a:pPr algn="l" fontAlgn="ctr"/>
                      <a:r>
                        <a:rPr lang="en-US" sz="300" u="none" strike="noStrike" dirty="0">
                          <a:effectLst/>
                        </a:rPr>
                        <a:t>Fan Apparel </a:t>
                      </a:r>
                      <a:endParaRPr lang="en-US" sz="3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674590664"/>
                  </a:ext>
                </a:extLst>
              </a:tr>
            </a:tbl>
          </a:graphicData>
        </a:graphic>
      </p:graphicFrame>
      <p:pic>
        <p:nvPicPr>
          <p:cNvPr id="55" name="Control 1">
            <a:extLst>
              <a:ext uri="{FF2B5EF4-FFF2-40B4-BE49-F238E27FC236}">
                <a16:creationId xmlns:a16="http://schemas.microsoft.com/office/drawing/2014/main" id="{684BB2C7-04FE-4DEB-866A-645656F66067}"/>
              </a:ext>
            </a:extLst>
          </p:cNvPr>
          <p:cNvPicPr>
            <a:picLocks noChangeAspect="1"/>
          </p:cNvPicPr>
          <p:nvPr/>
        </p:nvPicPr>
        <p:blipFill>
          <a:blip r:embed="rId4"/>
          <a:stretch>
            <a:fillRect/>
          </a:stretch>
        </p:blipFill>
        <p:spPr>
          <a:xfrm>
            <a:off x="5611813" y="8810625"/>
            <a:ext cx="914400" cy="228600"/>
          </a:xfrm>
          <a:prstGeom prst="rect">
            <a:avLst/>
          </a:prstGeom>
        </p:spPr>
      </p:pic>
      <p:pic>
        <p:nvPicPr>
          <p:cNvPr id="56" name="Control 2">
            <a:extLst>
              <a:ext uri="{FF2B5EF4-FFF2-40B4-BE49-F238E27FC236}">
                <a16:creationId xmlns:a16="http://schemas.microsoft.com/office/drawing/2014/main" id="{CE765761-7731-4FA9-A75D-23EFD948640A}"/>
              </a:ext>
            </a:extLst>
          </p:cNvPr>
          <p:cNvPicPr>
            <a:picLocks noChangeAspect="1"/>
          </p:cNvPicPr>
          <p:nvPr/>
        </p:nvPicPr>
        <p:blipFill>
          <a:blip r:embed="rId5"/>
          <a:stretch>
            <a:fillRect/>
          </a:stretch>
        </p:blipFill>
        <p:spPr>
          <a:xfrm>
            <a:off x="5611813" y="12287250"/>
            <a:ext cx="914400" cy="228600"/>
          </a:xfrm>
          <a:prstGeom prst="rect">
            <a:avLst/>
          </a:prstGeom>
        </p:spPr>
      </p:pic>
      <p:sp>
        <p:nvSpPr>
          <p:cNvPr id="2" name="Rectangle 1">
            <a:extLst>
              <a:ext uri="{FF2B5EF4-FFF2-40B4-BE49-F238E27FC236}">
                <a16:creationId xmlns:a16="http://schemas.microsoft.com/office/drawing/2014/main" id="{83AEBF51-5672-42E4-BB20-5BFA05EEA721}"/>
              </a:ext>
            </a:extLst>
          </p:cNvPr>
          <p:cNvSpPr/>
          <p:nvPr/>
        </p:nvSpPr>
        <p:spPr>
          <a:xfrm>
            <a:off x="735980" y="2230613"/>
            <a:ext cx="10727474" cy="3970318"/>
          </a:xfrm>
          <a:prstGeom prst="rect">
            <a:avLst/>
          </a:prstGeom>
        </p:spPr>
        <p:txBody>
          <a:bodyPr wrap="square">
            <a:spAutoFit/>
          </a:bodyPr>
          <a:lstStyle/>
          <a:p>
            <a:pPr marL="457200" indent="-457200">
              <a:buFont typeface="Arial" panose="020B0604020202020204" pitchFamily="34" charset="0"/>
              <a:buChar char="•"/>
            </a:pPr>
            <a:r>
              <a:rPr lang="en-US" sz="2800" dirty="0">
                <a:solidFill>
                  <a:srgbClr val="782F40"/>
                </a:solidFill>
                <a:latin typeface="NCAA FSU Noles Glades Bold" panose="02000500000000000000" pitchFamily="2" charset="0"/>
              </a:rPr>
              <a:t>Team Apparel</a:t>
            </a:r>
          </a:p>
          <a:p>
            <a:pPr marL="457200" indent="-457200">
              <a:buFont typeface="Arial" panose="020B0604020202020204" pitchFamily="34" charset="0"/>
              <a:buChar char="•"/>
            </a:pPr>
            <a:r>
              <a:rPr lang="en-US" sz="2800" dirty="0">
                <a:solidFill>
                  <a:srgbClr val="782F40"/>
                </a:solidFill>
                <a:latin typeface="NCAA FSU Noles Glades Bold" panose="02000500000000000000" pitchFamily="2" charset="0"/>
              </a:rPr>
              <a:t>Fan Apparel</a:t>
            </a:r>
          </a:p>
          <a:p>
            <a:pPr marL="457200" indent="-457200">
              <a:buFont typeface="Arial" panose="020B0604020202020204" pitchFamily="34" charset="0"/>
              <a:buChar char="•"/>
            </a:pPr>
            <a:endParaRPr lang="en-US" sz="2800" dirty="0">
              <a:solidFill>
                <a:srgbClr val="782F40"/>
              </a:solidFill>
              <a:latin typeface="NCAA FSU Noles Glades Bold" panose="02000500000000000000" pitchFamily="2" charset="0"/>
            </a:endParaRPr>
          </a:p>
          <a:p>
            <a:pPr marL="457200" indent="-457200">
              <a:buFont typeface="Arial" panose="020B0604020202020204" pitchFamily="34" charset="0"/>
              <a:buChar char="•"/>
            </a:pPr>
            <a:r>
              <a:rPr lang="en-US" sz="2800" dirty="0">
                <a:solidFill>
                  <a:srgbClr val="782F40"/>
                </a:solidFill>
                <a:latin typeface="NCAA FSU Noles Glades Bold" panose="02000500000000000000" pitchFamily="2" charset="0"/>
              </a:rPr>
              <a:t>Tryout Assistance</a:t>
            </a:r>
          </a:p>
          <a:p>
            <a:pPr marL="914400" lvl="1" indent="-457200">
              <a:buFont typeface="Arial" panose="020B0604020202020204" pitchFamily="34" charset="0"/>
              <a:buChar char="•"/>
            </a:pPr>
            <a:r>
              <a:rPr lang="en-US" sz="2800" dirty="0">
                <a:solidFill>
                  <a:srgbClr val="782F40"/>
                </a:solidFill>
                <a:latin typeface="NCAA FSU Noles Glades Bold" panose="02000500000000000000" pitchFamily="2" charset="0"/>
              </a:rPr>
              <a:t>Monday October 22</a:t>
            </a:r>
            <a:r>
              <a:rPr lang="en-US" sz="2800" baseline="30000" dirty="0">
                <a:solidFill>
                  <a:srgbClr val="782F40"/>
                </a:solidFill>
                <a:latin typeface="NCAA FSU Noles Glades Bold" panose="02000500000000000000" pitchFamily="2" charset="0"/>
              </a:rPr>
              <a:t>nd</a:t>
            </a:r>
            <a:endParaRPr lang="en-US" sz="2800" dirty="0">
              <a:solidFill>
                <a:srgbClr val="782F40"/>
              </a:solidFill>
              <a:latin typeface="NCAA FSU Noles Glades Bold" panose="02000500000000000000" pitchFamily="2" charset="0"/>
            </a:endParaRPr>
          </a:p>
          <a:p>
            <a:pPr marL="914400" lvl="1" indent="-457200">
              <a:buFont typeface="Arial" panose="020B0604020202020204" pitchFamily="34" charset="0"/>
              <a:buChar char="•"/>
            </a:pPr>
            <a:r>
              <a:rPr lang="en-US" sz="2800" dirty="0">
                <a:solidFill>
                  <a:srgbClr val="782F40"/>
                </a:solidFill>
                <a:latin typeface="NCAA FSU Noles Glades Bold" panose="02000500000000000000" pitchFamily="2" charset="0"/>
              </a:rPr>
              <a:t>330-430pm</a:t>
            </a:r>
          </a:p>
          <a:p>
            <a:pPr marL="914400" lvl="1" indent="-457200">
              <a:buFont typeface="Arial" panose="020B0604020202020204" pitchFamily="34" charset="0"/>
              <a:buChar char="•"/>
            </a:pPr>
            <a:r>
              <a:rPr lang="en-US" sz="2800" dirty="0">
                <a:solidFill>
                  <a:srgbClr val="782F40"/>
                </a:solidFill>
                <a:latin typeface="NCAA FSU Noles Glades Bold" panose="02000500000000000000" pitchFamily="2" charset="0"/>
              </a:rPr>
              <a:t>3-4 Volunteers</a:t>
            </a:r>
          </a:p>
          <a:p>
            <a:pPr marL="914400" lvl="1" indent="-457200">
              <a:buFont typeface="Arial" panose="020B0604020202020204" pitchFamily="34" charset="0"/>
              <a:buChar char="•"/>
            </a:pPr>
            <a:r>
              <a:rPr lang="en-US" sz="2800" dirty="0">
                <a:solidFill>
                  <a:srgbClr val="782F40"/>
                </a:solidFill>
                <a:latin typeface="NCAA FSU Noles Glades Bold" panose="02000500000000000000" pitchFamily="2" charset="0"/>
              </a:rPr>
              <a:t>Check-in players and handout tryout jerseys</a:t>
            </a:r>
          </a:p>
          <a:p>
            <a:pPr marL="914400" lvl="1" indent="-457200">
              <a:buFont typeface="Arial" panose="020B0604020202020204" pitchFamily="34" charset="0"/>
              <a:buChar char="•"/>
            </a:pPr>
            <a:r>
              <a:rPr lang="en-US" sz="2800" dirty="0">
                <a:solidFill>
                  <a:srgbClr val="782F40"/>
                </a:solidFill>
                <a:latin typeface="NCAA FSU Noles Glades Bold" panose="02000500000000000000" pitchFamily="2" charset="0"/>
              </a:rPr>
              <a:t>Player headshots</a:t>
            </a:r>
          </a:p>
        </p:txBody>
      </p:sp>
    </p:spTree>
    <p:extLst>
      <p:ext uri="{BB962C8B-B14F-4D97-AF65-F5344CB8AC3E}">
        <p14:creationId xmlns:p14="http://schemas.microsoft.com/office/powerpoint/2010/main" val="27547801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B0803C-A636-462A-987C-210BE77F207A}"/>
              </a:ext>
            </a:extLst>
          </p:cNvPr>
          <p:cNvSpPr/>
          <p:nvPr/>
        </p:nvSpPr>
        <p:spPr>
          <a:xfrm>
            <a:off x="1" y="0"/>
            <a:ext cx="12192000" cy="828269"/>
          </a:xfrm>
          <a:prstGeom prst="rect">
            <a:avLst/>
          </a:prstGeom>
          <a:solidFill>
            <a:srgbClr val="782F4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5587B34-96A0-411E-8866-9F23CD786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55" y="127096"/>
            <a:ext cx="1402345" cy="1402345"/>
          </a:xfrm>
          <a:prstGeom prst="rect">
            <a:avLst/>
          </a:prstGeom>
        </p:spPr>
      </p:pic>
      <p:sp>
        <p:nvSpPr>
          <p:cNvPr id="3" name="Subtitle 2">
            <a:extLst>
              <a:ext uri="{FF2B5EF4-FFF2-40B4-BE49-F238E27FC236}">
                <a16:creationId xmlns:a16="http://schemas.microsoft.com/office/drawing/2014/main" id="{31644E24-D547-4F8B-ADEB-307B34FEF9EE}"/>
              </a:ext>
            </a:extLst>
          </p:cNvPr>
          <p:cNvSpPr>
            <a:spLocks noGrp="1"/>
          </p:cNvSpPr>
          <p:nvPr>
            <p:ph type="subTitle" idx="1"/>
          </p:nvPr>
        </p:nvSpPr>
        <p:spPr>
          <a:xfrm>
            <a:off x="-1" y="0"/>
            <a:ext cx="12192000" cy="1170524"/>
          </a:xfrm>
        </p:spPr>
        <p:txBody>
          <a:bodyPr>
            <a:normAutofit/>
          </a:bodyPr>
          <a:lstStyle/>
          <a:p>
            <a:r>
              <a:rPr lang="en-US" dirty="0" err="1">
                <a:solidFill>
                  <a:srgbClr val="CEB888"/>
                </a:solidFill>
                <a:latin typeface="NCAA FSU Noles Unconquered" panose="02000500000000000000" pitchFamily="2" charset="0"/>
              </a:rPr>
              <a:t>florida</a:t>
            </a:r>
            <a:r>
              <a:rPr lang="en-US" dirty="0">
                <a:solidFill>
                  <a:srgbClr val="CEB888"/>
                </a:solidFill>
                <a:latin typeface="NCAA FSU Noles Unconquered" panose="02000500000000000000" pitchFamily="2" charset="0"/>
              </a:rPr>
              <a:t> state university schools</a:t>
            </a:r>
          </a:p>
          <a:p>
            <a:r>
              <a:rPr lang="en-US" dirty="0">
                <a:solidFill>
                  <a:srgbClr val="CEB888"/>
                </a:solidFill>
                <a:latin typeface="NCAA FSU Noles Unconquered" panose="02000500000000000000" pitchFamily="2" charset="0"/>
              </a:rPr>
              <a:t>girls’ soccer program</a:t>
            </a:r>
          </a:p>
        </p:txBody>
      </p:sp>
      <p:sp>
        <p:nvSpPr>
          <p:cNvPr id="12" name="Rectangle 11">
            <a:extLst>
              <a:ext uri="{FF2B5EF4-FFF2-40B4-BE49-F238E27FC236}">
                <a16:creationId xmlns:a16="http://schemas.microsoft.com/office/drawing/2014/main" id="{7568A773-F077-4524-BDE5-CD26DF12090B}"/>
              </a:ext>
            </a:extLst>
          </p:cNvPr>
          <p:cNvSpPr/>
          <p:nvPr/>
        </p:nvSpPr>
        <p:spPr>
          <a:xfrm>
            <a:off x="-3" y="1067776"/>
            <a:ext cx="12192001" cy="923330"/>
          </a:xfrm>
          <a:prstGeom prst="rect">
            <a:avLst/>
          </a:prstGeom>
          <a:noFill/>
        </p:spPr>
        <p:txBody>
          <a:bodyPr wrap="square" lIns="91440" tIns="45720" rIns="91440" bIns="45720">
            <a:spAutoFit/>
          </a:bodyPr>
          <a:lstStyle/>
          <a:p>
            <a:pPr algn="ctr"/>
            <a:r>
              <a:rPr lang="en-US" sz="5400" dirty="0">
                <a:ln w="0"/>
                <a:solidFill>
                  <a:srgbClr val="CEB888"/>
                </a:solidFill>
                <a:effectLst>
                  <a:outerShdw blurRad="38100" dist="19050" dir="2700000" algn="tl" rotWithShape="0">
                    <a:schemeClr val="dk1">
                      <a:alpha val="40000"/>
                    </a:schemeClr>
                  </a:outerShdw>
                </a:effectLst>
                <a:latin typeface="NCAA FSU Noles Unconquered" panose="02000500000000000000" pitchFamily="2" charset="0"/>
              </a:rPr>
              <a:t>Volunteers</a:t>
            </a:r>
          </a:p>
        </p:txBody>
      </p:sp>
      <p:graphicFrame>
        <p:nvGraphicFramePr>
          <p:cNvPr id="54" name="Table 53">
            <a:extLst>
              <a:ext uri="{FF2B5EF4-FFF2-40B4-BE49-F238E27FC236}">
                <a16:creationId xmlns:a16="http://schemas.microsoft.com/office/drawing/2014/main" id="{D16237E3-82DD-48C1-A36C-BF34290B2E22}"/>
              </a:ext>
            </a:extLst>
          </p:cNvPr>
          <p:cNvGraphicFramePr>
            <a:graphicFrameLocks noGrp="1"/>
          </p:cNvGraphicFramePr>
          <p:nvPr/>
        </p:nvGraphicFramePr>
        <p:xfrm>
          <a:off x="5611813" y="-5657850"/>
          <a:ext cx="967561" cy="4362207"/>
        </p:xfrm>
        <a:graphic>
          <a:graphicData uri="http://schemas.openxmlformats.org/drawingml/2006/table">
            <a:tbl>
              <a:tblPr>
                <a:tableStyleId>{5C22544A-7EE6-4342-B048-85BDC9FD1C3A}</a:tableStyleId>
              </a:tblPr>
              <a:tblGrid>
                <a:gridCol w="967561">
                  <a:extLst>
                    <a:ext uri="{9D8B030D-6E8A-4147-A177-3AD203B41FA5}">
                      <a16:colId xmlns:a16="http://schemas.microsoft.com/office/drawing/2014/main" val="2705494433"/>
                    </a:ext>
                  </a:extLst>
                </a:gridCol>
              </a:tblGrid>
              <a:tr h="191976">
                <a:tc>
                  <a:txBody>
                    <a:bodyPr/>
                    <a:lstStyle/>
                    <a:p>
                      <a:pPr algn="l" fontAlgn="ctr"/>
                      <a:r>
                        <a:rPr lang="en-US" sz="300" u="none" strike="noStrike">
                          <a:effectLst/>
                        </a:rPr>
                        <a:t>Game Day Operations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27097019"/>
                  </a:ext>
                </a:extLst>
              </a:tr>
              <a:tr h="230372">
                <a:tc>
                  <a:txBody>
                    <a:bodyPr/>
                    <a:lstStyle/>
                    <a:p>
                      <a:pPr algn="l" fontAlgn="ctr"/>
                      <a:endParaRPr lang="en-US" sz="300" u="none" strike="noStrike">
                        <a:effectLst/>
                      </a:endParaRPr>
                    </a:p>
                    <a:p>
                      <a:pPr algn="l" fontAlgn="ctr"/>
                      <a:r>
                        <a:rPr lang="en-US" sz="300" u="none" strike="noStrike">
                          <a:effectLst/>
                        </a:rPr>
                        <a:t>Ticketing Administration</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679678973"/>
                  </a:ext>
                </a:extLst>
              </a:tr>
              <a:tr h="138223">
                <a:tc>
                  <a:txBody>
                    <a:bodyPr/>
                    <a:lstStyle/>
                    <a:p>
                      <a:pPr algn="l" fontAlgn="ctr"/>
                      <a:endParaRPr lang="en-US" sz="300" u="none" strike="noStrike">
                        <a:effectLst/>
                      </a:endParaRPr>
                    </a:p>
                    <a:p>
                      <a:pPr algn="l" fontAlgn="ctr"/>
                      <a:r>
                        <a:rPr lang="en-US" sz="300" u="none" strike="noStrike">
                          <a:effectLst/>
                        </a:rPr>
                        <a:t>Ticket Takers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304318456"/>
                  </a:ext>
                </a:extLst>
              </a:tr>
              <a:tr h="230372">
                <a:tc>
                  <a:txBody>
                    <a:bodyPr/>
                    <a:lstStyle/>
                    <a:p>
                      <a:pPr algn="l" fontAlgn="ctr"/>
                      <a:endParaRPr lang="en-US" sz="300" u="none" strike="noStrike">
                        <a:effectLst/>
                      </a:endParaRPr>
                    </a:p>
                    <a:p>
                      <a:pPr algn="l" fontAlgn="ctr"/>
                      <a:r>
                        <a:rPr lang="en-US" sz="300" u="none" strike="noStrike">
                          <a:effectLst/>
                        </a:rPr>
                        <a:t>Concession Operations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883395083"/>
                  </a:ext>
                </a:extLst>
              </a:tr>
              <a:tr h="184297">
                <a:tc>
                  <a:txBody>
                    <a:bodyPr/>
                    <a:lstStyle/>
                    <a:p>
                      <a:pPr algn="l" fontAlgn="ctr"/>
                      <a:endParaRPr lang="en-US" sz="300" u="none" strike="noStrike">
                        <a:effectLst/>
                      </a:endParaRPr>
                    </a:p>
                    <a:p>
                      <a:pPr algn="l" fontAlgn="ctr"/>
                      <a:r>
                        <a:rPr lang="en-US" sz="300" u="none" strike="noStrike">
                          <a:effectLst/>
                        </a:rPr>
                        <a:t>Concessions Staff</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187288920"/>
                  </a:ext>
                </a:extLst>
              </a:tr>
              <a:tr h="92149">
                <a:tc>
                  <a:txBody>
                    <a:bodyPr/>
                    <a:lstStyle/>
                    <a:p>
                      <a:pPr algn="l" fontAlgn="ctr"/>
                      <a:endParaRPr lang="en-US" sz="300" u="none" strike="noStrike">
                        <a:effectLst/>
                      </a:endParaRPr>
                    </a:p>
                    <a:p>
                      <a:pPr algn="l" fontAlgn="ctr"/>
                      <a:r>
                        <a:rPr lang="en-US" sz="300" u="none" strike="noStrike">
                          <a:effectLst/>
                        </a:rPr>
                        <a:t>Field Setup</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922839189"/>
                  </a:ext>
                </a:extLst>
              </a:tr>
              <a:tr h="184297">
                <a:tc>
                  <a:txBody>
                    <a:bodyPr/>
                    <a:lstStyle/>
                    <a:p>
                      <a:pPr algn="l" fontAlgn="ctr"/>
                      <a:endParaRPr lang="en-US" sz="300" u="none" strike="noStrike">
                        <a:effectLst/>
                      </a:endParaRPr>
                    </a:p>
                    <a:p>
                      <a:pPr algn="l" fontAlgn="ctr"/>
                      <a:r>
                        <a:rPr lang="en-US" sz="300" u="none" strike="noStrike">
                          <a:effectLst/>
                        </a:rPr>
                        <a:t>Stadium Announcer</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844702881"/>
                  </a:ext>
                </a:extLst>
              </a:tr>
              <a:tr h="138223">
                <a:tc>
                  <a:txBody>
                    <a:bodyPr/>
                    <a:lstStyle/>
                    <a:p>
                      <a:pPr algn="l" fontAlgn="ctr"/>
                      <a:endParaRPr lang="en-US" sz="300" u="none" strike="noStrike">
                        <a:effectLst/>
                      </a:endParaRPr>
                    </a:p>
                    <a:p>
                      <a:pPr algn="l" fontAlgn="ctr"/>
                      <a:r>
                        <a:rPr lang="en-US" sz="300" u="none" strike="noStrike">
                          <a:effectLst/>
                        </a:rPr>
                        <a:t>Game Recording</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7284604"/>
                  </a:ext>
                </a:extLst>
              </a:tr>
              <a:tr h="92149">
                <a:tc>
                  <a:txBody>
                    <a:bodyPr/>
                    <a:lstStyle/>
                    <a:p>
                      <a:pPr algn="l" fontAlgn="ctr"/>
                      <a:endParaRPr lang="en-US" sz="300" u="none" strike="noStrike">
                        <a:effectLst/>
                      </a:endParaRPr>
                    </a:p>
                    <a:p>
                      <a:pPr algn="l" fontAlgn="ctr"/>
                      <a:r>
                        <a:rPr lang="en-US" sz="300" u="none" strike="noStrike">
                          <a:effectLst/>
                        </a:rPr>
                        <a:t>Ball Kids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180154837"/>
                  </a:ext>
                </a:extLst>
              </a:tr>
              <a:tr h="143982">
                <a:tc>
                  <a:txBody>
                    <a:bodyPr/>
                    <a:lstStyle/>
                    <a:p>
                      <a:pPr algn="l" fontAlgn="ctr"/>
                      <a:endParaRPr lang="en-US" sz="300" u="none" strike="noStrike">
                        <a:effectLst/>
                      </a:endParaRPr>
                    </a:p>
                    <a:p>
                      <a:pPr algn="l" fontAlgn="ctr"/>
                      <a:r>
                        <a:rPr lang="en-US" sz="300" u="none" strike="noStrike">
                          <a:effectLst/>
                        </a:rPr>
                        <a:t>Event Planning</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459533858"/>
                  </a:ext>
                </a:extLst>
              </a:tr>
              <a:tr h="230372">
                <a:tc>
                  <a:txBody>
                    <a:bodyPr/>
                    <a:lstStyle/>
                    <a:p>
                      <a:pPr algn="l" fontAlgn="ctr"/>
                      <a:endParaRPr lang="en-US" sz="300" u="none" strike="noStrike">
                        <a:effectLst/>
                      </a:endParaRPr>
                    </a:p>
                    <a:p>
                      <a:pPr algn="l" fontAlgn="ctr"/>
                      <a:r>
                        <a:rPr lang="en-US" sz="300" u="none" strike="noStrike">
                          <a:effectLst/>
                        </a:rPr>
                        <a:t>End of Year Banquet</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639091513"/>
                  </a:ext>
                </a:extLst>
              </a:tr>
              <a:tr h="276446">
                <a:tc>
                  <a:txBody>
                    <a:bodyPr/>
                    <a:lstStyle/>
                    <a:p>
                      <a:pPr algn="l" fontAlgn="ctr"/>
                      <a:endParaRPr lang="en-US" sz="300" u="none" strike="noStrike">
                        <a:effectLst/>
                      </a:endParaRPr>
                    </a:p>
                    <a:p>
                      <a:pPr algn="l" fontAlgn="ctr"/>
                      <a:r>
                        <a:rPr lang="en-US" sz="300" u="none" strike="noStrike">
                          <a:effectLst/>
                        </a:rPr>
                        <a:t>Senior Recognition / Senior Night</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209041167"/>
                  </a:ext>
                </a:extLst>
              </a:tr>
              <a:tr h="138223">
                <a:tc>
                  <a:txBody>
                    <a:bodyPr/>
                    <a:lstStyle/>
                    <a:p>
                      <a:pPr algn="l" fontAlgn="ctr"/>
                      <a:endParaRPr lang="en-US" sz="300" u="none" strike="noStrike">
                        <a:effectLst/>
                      </a:endParaRPr>
                    </a:p>
                    <a:p>
                      <a:pPr algn="l" fontAlgn="ctr"/>
                      <a:r>
                        <a:rPr lang="en-US" sz="300" u="none" strike="noStrike">
                          <a:effectLst/>
                        </a:rPr>
                        <a:t>Team Dinners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769701329"/>
                  </a:ext>
                </a:extLst>
              </a:tr>
              <a:tr h="598966">
                <a:tc>
                  <a:txBody>
                    <a:bodyPr/>
                    <a:lstStyle/>
                    <a:p>
                      <a:pPr algn="l" fontAlgn="ctr"/>
                      <a:endParaRPr lang="en-US" sz="300" u="none" strike="noStrike">
                        <a:effectLst/>
                      </a:endParaRPr>
                    </a:p>
                    <a:p>
                      <a:pPr algn="l" fontAlgn="ctr"/>
                      <a:r>
                        <a:rPr lang="en-US" sz="300" u="none" strike="noStrike">
                          <a:effectLst/>
                        </a:rPr>
                        <a:t>Other Game Day Events (Community Night, Teacher Appreciation, etc.)</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826501515"/>
                  </a:ext>
                </a:extLst>
              </a:tr>
              <a:tr h="86005">
                <a:tc>
                  <a:txBody>
                    <a:bodyPr/>
                    <a:lstStyle/>
                    <a:p>
                      <a:pPr algn="l" fontAlgn="ctr"/>
                      <a:endParaRPr lang="en-US" sz="300" u="none" strike="noStrike">
                        <a:effectLst/>
                      </a:endParaRPr>
                    </a:p>
                    <a:p>
                      <a:pPr algn="l" fontAlgn="ctr"/>
                      <a:r>
                        <a:rPr lang="en-US" sz="300" u="none" strike="noStrike">
                          <a:effectLst/>
                        </a:rPr>
                        <a:t>Other:</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975395669"/>
                  </a:ext>
                </a:extLst>
              </a:tr>
              <a:tr h="46074">
                <a:tc>
                  <a:txBody>
                    <a:bodyPr/>
                    <a:lstStyle/>
                    <a:p>
                      <a:pPr algn="l" fontAlgn="b"/>
                      <a:endParaRPr lang="en-US" sz="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680344596"/>
                  </a:ext>
                </a:extLst>
              </a:tr>
              <a:tr h="239971">
                <a:tc>
                  <a:txBody>
                    <a:bodyPr/>
                    <a:lstStyle/>
                    <a:p>
                      <a:pPr algn="l" fontAlgn="ctr"/>
                      <a:endParaRPr lang="en-US" sz="300" u="none" strike="noStrike">
                        <a:effectLst/>
                      </a:endParaRPr>
                    </a:p>
                    <a:p>
                      <a:pPr algn="l" fontAlgn="ctr"/>
                      <a:r>
                        <a:rPr lang="en-US" sz="300" u="none" strike="noStrike">
                          <a:effectLst/>
                        </a:rPr>
                        <a:t>Marketing and Finance</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572347489"/>
                  </a:ext>
                </a:extLst>
              </a:tr>
              <a:tr h="138223">
                <a:tc>
                  <a:txBody>
                    <a:bodyPr/>
                    <a:lstStyle/>
                    <a:p>
                      <a:pPr algn="l" fontAlgn="ctr"/>
                      <a:endParaRPr lang="en-US" sz="300" u="none" strike="noStrike">
                        <a:effectLst/>
                      </a:endParaRPr>
                    </a:p>
                    <a:p>
                      <a:pPr algn="l" fontAlgn="ctr"/>
                      <a:r>
                        <a:rPr lang="en-US" sz="300" u="none" strike="noStrike">
                          <a:effectLst/>
                        </a:rPr>
                        <a:t>Sponsorships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074100698"/>
                  </a:ext>
                </a:extLst>
              </a:tr>
              <a:tr h="230372">
                <a:tc>
                  <a:txBody>
                    <a:bodyPr/>
                    <a:lstStyle/>
                    <a:p>
                      <a:pPr algn="l" fontAlgn="ctr"/>
                      <a:endParaRPr lang="en-US" sz="300" u="none" strike="noStrike">
                        <a:effectLst/>
                      </a:endParaRPr>
                    </a:p>
                    <a:p>
                      <a:pPr algn="l" fontAlgn="ctr"/>
                      <a:r>
                        <a:rPr lang="en-US" sz="300" u="none" strike="noStrike">
                          <a:effectLst/>
                        </a:rPr>
                        <a:t>Finances and Accounting</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674723420"/>
                  </a:ext>
                </a:extLst>
              </a:tr>
              <a:tr h="86005">
                <a:tc>
                  <a:txBody>
                    <a:bodyPr/>
                    <a:lstStyle/>
                    <a:p>
                      <a:pPr algn="l" fontAlgn="ctr"/>
                      <a:endParaRPr lang="en-US" sz="300" u="none" strike="noStrike">
                        <a:effectLst/>
                      </a:endParaRPr>
                    </a:p>
                    <a:p>
                      <a:pPr algn="l" fontAlgn="ctr"/>
                      <a:r>
                        <a:rPr lang="en-US" sz="300" u="none" strike="noStrike">
                          <a:effectLst/>
                        </a:rPr>
                        <a:t>Other:</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920982873"/>
                  </a:ext>
                </a:extLst>
              </a:tr>
              <a:tr h="46074">
                <a:tc>
                  <a:txBody>
                    <a:bodyPr/>
                    <a:lstStyle/>
                    <a:p>
                      <a:pPr algn="l" fontAlgn="b"/>
                      <a:endParaRPr lang="en-US" sz="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39471626"/>
                  </a:ext>
                </a:extLst>
              </a:tr>
              <a:tr h="239971">
                <a:tc>
                  <a:txBody>
                    <a:bodyPr/>
                    <a:lstStyle/>
                    <a:p>
                      <a:pPr algn="l" fontAlgn="ctr"/>
                      <a:endParaRPr lang="en-US" sz="300" u="none" strike="noStrike">
                        <a:effectLst/>
                      </a:endParaRPr>
                    </a:p>
                    <a:p>
                      <a:pPr algn="l" fontAlgn="ctr"/>
                      <a:r>
                        <a:rPr lang="en-US" sz="300" u="none" strike="noStrike">
                          <a:effectLst/>
                        </a:rPr>
                        <a:t>Program Administration</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6827906"/>
                  </a:ext>
                </a:extLst>
              </a:tr>
              <a:tr h="92149">
                <a:tc>
                  <a:txBody>
                    <a:bodyPr/>
                    <a:lstStyle/>
                    <a:p>
                      <a:pPr algn="l" fontAlgn="ctr"/>
                      <a:endParaRPr lang="en-US" sz="300" u="none" strike="noStrike">
                        <a:effectLst/>
                      </a:endParaRPr>
                    </a:p>
                    <a:p>
                      <a:pPr algn="l" fontAlgn="ctr"/>
                      <a:r>
                        <a:rPr lang="en-US" sz="300" u="none" strike="noStrike">
                          <a:effectLst/>
                        </a:rPr>
                        <a:t>Uniforms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587823580"/>
                  </a:ext>
                </a:extLst>
              </a:tr>
              <a:tr h="138223">
                <a:tc>
                  <a:txBody>
                    <a:bodyPr/>
                    <a:lstStyle/>
                    <a:p>
                      <a:pPr algn="l" fontAlgn="ctr"/>
                      <a:endParaRPr lang="en-US" sz="300" u="none" strike="noStrike">
                        <a:effectLst/>
                      </a:endParaRPr>
                    </a:p>
                    <a:p>
                      <a:pPr algn="l" fontAlgn="ctr"/>
                      <a:r>
                        <a:rPr lang="en-US" sz="300" u="none" strike="noStrike">
                          <a:effectLst/>
                        </a:rPr>
                        <a:t>Team Apparel</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972817275"/>
                  </a:ext>
                </a:extLst>
              </a:tr>
              <a:tr h="138223">
                <a:tc>
                  <a:txBody>
                    <a:bodyPr/>
                    <a:lstStyle/>
                    <a:p>
                      <a:pPr algn="l" fontAlgn="ctr"/>
                      <a:endParaRPr lang="en-US" sz="300" u="none" strike="noStrike" dirty="0">
                        <a:effectLst/>
                      </a:endParaRPr>
                    </a:p>
                    <a:p>
                      <a:pPr algn="l" fontAlgn="ctr"/>
                      <a:r>
                        <a:rPr lang="en-US" sz="300" u="none" strike="noStrike" dirty="0">
                          <a:effectLst/>
                        </a:rPr>
                        <a:t>Fan Apparel </a:t>
                      </a:r>
                      <a:endParaRPr lang="en-US" sz="3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674590664"/>
                  </a:ext>
                </a:extLst>
              </a:tr>
            </a:tbl>
          </a:graphicData>
        </a:graphic>
      </p:graphicFrame>
      <p:pic>
        <p:nvPicPr>
          <p:cNvPr id="55" name="Control 1">
            <a:extLst>
              <a:ext uri="{FF2B5EF4-FFF2-40B4-BE49-F238E27FC236}">
                <a16:creationId xmlns:a16="http://schemas.microsoft.com/office/drawing/2014/main" id="{684BB2C7-04FE-4DEB-866A-645656F66067}"/>
              </a:ext>
            </a:extLst>
          </p:cNvPr>
          <p:cNvPicPr>
            <a:picLocks noChangeAspect="1"/>
          </p:cNvPicPr>
          <p:nvPr/>
        </p:nvPicPr>
        <p:blipFill>
          <a:blip r:embed="rId4"/>
          <a:stretch>
            <a:fillRect/>
          </a:stretch>
        </p:blipFill>
        <p:spPr>
          <a:xfrm>
            <a:off x="5611813" y="8810625"/>
            <a:ext cx="914400" cy="228600"/>
          </a:xfrm>
          <a:prstGeom prst="rect">
            <a:avLst/>
          </a:prstGeom>
        </p:spPr>
      </p:pic>
      <p:pic>
        <p:nvPicPr>
          <p:cNvPr id="56" name="Control 2">
            <a:extLst>
              <a:ext uri="{FF2B5EF4-FFF2-40B4-BE49-F238E27FC236}">
                <a16:creationId xmlns:a16="http://schemas.microsoft.com/office/drawing/2014/main" id="{CE765761-7731-4FA9-A75D-23EFD948640A}"/>
              </a:ext>
            </a:extLst>
          </p:cNvPr>
          <p:cNvPicPr>
            <a:picLocks noChangeAspect="1"/>
          </p:cNvPicPr>
          <p:nvPr/>
        </p:nvPicPr>
        <p:blipFill>
          <a:blip r:embed="rId5"/>
          <a:stretch>
            <a:fillRect/>
          </a:stretch>
        </p:blipFill>
        <p:spPr>
          <a:xfrm>
            <a:off x="5611813" y="12287250"/>
            <a:ext cx="914400" cy="228600"/>
          </a:xfrm>
          <a:prstGeom prst="rect">
            <a:avLst/>
          </a:prstGeom>
        </p:spPr>
      </p:pic>
      <p:sp>
        <p:nvSpPr>
          <p:cNvPr id="2" name="Rectangle 1">
            <a:extLst>
              <a:ext uri="{FF2B5EF4-FFF2-40B4-BE49-F238E27FC236}">
                <a16:creationId xmlns:a16="http://schemas.microsoft.com/office/drawing/2014/main" id="{83AEBF51-5672-42E4-BB20-5BFA05EEA721}"/>
              </a:ext>
            </a:extLst>
          </p:cNvPr>
          <p:cNvSpPr/>
          <p:nvPr/>
        </p:nvSpPr>
        <p:spPr>
          <a:xfrm>
            <a:off x="735980" y="2230613"/>
            <a:ext cx="10727474" cy="3539430"/>
          </a:xfrm>
          <a:prstGeom prst="rect">
            <a:avLst/>
          </a:prstGeom>
        </p:spPr>
        <p:txBody>
          <a:bodyPr wrap="square">
            <a:spAutoFit/>
          </a:bodyPr>
          <a:lstStyle/>
          <a:p>
            <a:r>
              <a:rPr lang="en-US" sz="2800" dirty="0">
                <a:solidFill>
                  <a:srgbClr val="782F40"/>
                </a:solidFill>
                <a:latin typeface="NCAA FSU Noles Glades Bold" panose="02000500000000000000" pitchFamily="2" charset="0"/>
              </a:rPr>
              <a:t>Volunteers are essential for a successful season and a successful program.</a:t>
            </a:r>
          </a:p>
          <a:p>
            <a:endParaRPr lang="en-US" sz="2800" dirty="0">
              <a:solidFill>
                <a:srgbClr val="782F40"/>
              </a:solidFill>
              <a:latin typeface="NCAA FSU Noles Glades Bold" panose="02000500000000000000" pitchFamily="2" charset="0"/>
            </a:endParaRPr>
          </a:p>
          <a:p>
            <a:r>
              <a:rPr lang="en-US" sz="2800" dirty="0">
                <a:solidFill>
                  <a:srgbClr val="782F40"/>
                </a:solidFill>
                <a:latin typeface="NCAA FSU Noles Glades Bold" panose="02000500000000000000" pitchFamily="2" charset="0"/>
              </a:rPr>
              <a:t>An interest-sign up sheet will be going out to all families.</a:t>
            </a:r>
          </a:p>
          <a:p>
            <a:endParaRPr lang="en-US" sz="2800" dirty="0">
              <a:solidFill>
                <a:srgbClr val="782F40"/>
              </a:solidFill>
              <a:latin typeface="NCAA FSU Noles Glades Bold" panose="02000500000000000000" pitchFamily="2" charset="0"/>
            </a:endParaRPr>
          </a:p>
          <a:p>
            <a:r>
              <a:rPr lang="en-US" sz="2800" dirty="0">
                <a:solidFill>
                  <a:srgbClr val="782F40"/>
                </a:solidFill>
                <a:latin typeface="NCAA FSU Noles Glades Bold" panose="02000500000000000000" pitchFamily="2" charset="0"/>
              </a:rPr>
              <a:t>If volunteers are not available for all needs, </a:t>
            </a:r>
            <a:r>
              <a:rPr lang="en-US" sz="2800" dirty="0">
                <a:solidFill>
                  <a:srgbClr val="782F40"/>
                </a:solidFill>
                <a:latin typeface="Arial Black" panose="020B0A04020102020204" pitchFamily="34" charset="0"/>
              </a:rPr>
              <a:t>“</a:t>
            </a:r>
            <a:r>
              <a:rPr lang="en-US" sz="2800" dirty="0">
                <a:solidFill>
                  <a:srgbClr val="782F40"/>
                </a:solidFill>
                <a:latin typeface="NCAA FSU Noles Glades Bold" panose="02000500000000000000" pitchFamily="2" charset="0"/>
              </a:rPr>
              <a:t>Volunteers</a:t>
            </a:r>
            <a:r>
              <a:rPr lang="en-US" sz="2800" dirty="0">
                <a:solidFill>
                  <a:srgbClr val="782F40"/>
                </a:solidFill>
                <a:latin typeface="Arial Black" panose="020B0A04020102020204" pitchFamily="34" charset="0"/>
              </a:rPr>
              <a:t>” </a:t>
            </a:r>
            <a:r>
              <a:rPr lang="en-US" sz="2800" dirty="0">
                <a:solidFill>
                  <a:srgbClr val="782F40"/>
                </a:solidFill>
                <a:latin typeface="NCAA FSU Noles Glades Bold" panose="02000500000000000000" pitchFamily="2" charset="0"/>
              </a:rPr>
              <a:t>will be assigned.</a:t>
            </a:r>
          </a:p>
        </p:txBody>
      </p:sp>
    </p:spTree>
    <p:extLst>
      <p:ext uri="{BB962C8B-B14F-4D97-AF65-F5344CB8AC3E}">
        <p14:creationId xmlns:p14="http://schemas.microsoft.com/office/powerpoint/2010/main" val="41160179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B0803C-A636-462A-987C-210BE77F207A}"/>
              </a:ext>
            </a:extLst>
          </p:cNvPr>
          <p:cNvSpPr/>
          <p:nvPr/>
        </p:nvSpPr>
        <p:spPr>
          <a:xfrm>
            <a:off x="1" y="0"/>
            <a:ext cx="12192000" cy="828269"/>
          </a:xfrm>
          <a:prstGeom prst="rect">
            <a:avLst/>
          </a:prstGeom>
          <a:solidFill>
            <a:srgbClr val="782F4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5587B34-96A0-411E-8866-9F23CD786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55" y="127096"/>
            <a:ext cx="1402345" cy="1402345"/>
          </a:xfrm>
          <a:prstGeom prst="rect">
            <a:avLst/>
          </a:prstGeom>
        </p:spPr>
      </p:pic>
      <p:sp>
        <p:nvSpPr>
          <p:cNvPr id="3" name="Subtitle 2">
            <a:extLst>
              <a:ext uri="{FF2B5EF4-FFF2-40B4-BE49-F238E27FC236}">
                <a16:creationId xmlns:a16="http://schemas.microsoft.com/office/drawing/2014/main" id="{31644E24-D547-4F8B-ADEB-307B34FEF9EE}"/>
              </a:ext>
            </a:extLst>
          </p:cNvPr>
          <p:cNvSpPr>
            <a:spLocks noGrp="1"/>
          </p:cNvSpPr>
          <p:nvPr>
            <p:ph type="subTitle" idx="1"/>
          </p:nvPr>
        </p:nvSpPr>
        <p:spPr>
          <a:xfrm>
            <a:off x="-1" y="0"/>
            <a:ext cx="12192000" cy="1170524"/>
          </a:xfrm>
        </p:spPr>
        <p:txBody>
          <a:bodyPr>
            <a:normAutofit/>
          </a:bodyPr>
          <a:lstStyle/>
          <a:p>
            <a:r>
              <a:rPr lang="en-US" dirty="0" err="1">
                <a:solidFill>
                  <a:srgbClr val="CEB888"/>
                </a:solidFill>
                <a:latin typeface="NCAA FSU Noles Unconquered" panose="02000500000000000000" pitchFamily="2" charset="0"/>
              </a:rPr>
              <a:t>florida</a:t>
            </a:r>
            <a:r>
              <a:rPr lang="en-US" dirty="0">
                <a:solidFill>
                  <a:srgbClr val="CEB888"/>
                </a:solidFill>
                <a:latin typeface="NCAA FSU Noles Unconquered" panose="02000500000000000000" pitchFamily="2" charset="0"/>
              </a:rPr>
              <a:t> state university schools</a:t>
            </a:r>
          </a:p>
          <a:p>
            <a:r>
              <a:rPr lang="en-US" dirty="0">
                <a:solidFill>
                  <a:srgbClr val="CEB888"/>
                </a:solidFill>
                <a:latin typeface="NCAA FSU Noles Unconquered" panose="02000500000000000000" pitchFamily="2" charset="0"/>
              </a:rPr>
              <a:t>girls’ soccer program</a:t>
            </a:r>
          </a:p>
        </p:txBody>
      </p:sp>
      <p:sp>
        <p:nvSpPr>
          <p:cNvPr id="12" name="Rectangle 11">
            <a:extLst>
              <a:ext uri="{FF2B5EF4-FFF2-40B4-BE49-F238E27FC236}">
                <a16:creationId xmlns:a16="http://schemas.microsoft.com/office/drawing/2014/main" id="{7568A773-F077-4524-BDE5-CD26DF12090B}"/>
              </a:ext>
            </a:extLst>
          </p:cNvPr>
          <p:cNvSpPr/>
          <p:nvPr/>
        </p:nvSpPr>
        <p:spPr>
          <a:xfrm>
            <a:off x="-3" y="1067776"/>
            <a:ext cx="12192001" cy="923330"/>
          </a:xfrm>
          <a:prstGeom prst="rect">
            <a:avLst/>
          </a:prstGeom>
          <a:noFill/>
        </p:spPr>
        <p:txBody>
          <a:bodyPr wrap="square" lIns="91440" tIns="45720" rIns="91440" bIns="45720">
            <a:spAutoFit/>
          </a:bodyPr>
          <a:lstStyle/>
          <a:p>
            <a:pPr algn="ctr"/>
            <a:r>
              <a:rPr lang="en-US" sz="5400" b="0" cap="none" spc="0" dirty="0">
                <a:ln w="0"/>
                <a:solidFill>
                  <a:srgbClr val="CEB888"/>
                </a:solidFill>
                <a:effectLst>
                  <a:outerShdw blurRad="38100" dist="19050" dir="2700000" algn="tl" rotWithShape="0">
                    <a:schemeClr val="dk1">
                      <a:alpha val="40000"/>
                    </a:schemeClr>
                  </a:outerShdw>
                </a:effectLst>
                <a:latin typeface="NCAA FSU Noles Unconquered" panose="02000500000000000000" pitchFamily="2" charset="0"/>
              </a:rPr>
              <a:t>Player Expectations</a:t>
            </a:r>
          </a:p>
        </p:txBody>
      </p:sp>
      <p:graphicFrame>
        <p:nvGraphicFramePr>
          <p:cNvPr id="54" name="Table 53">
            <a:extLst>
              <a:ext uri="{FF2B5EF4-FFF2-40B4-BE49-F238E27FC236}">
                <a16:creationId xmlns:a16="http://schemas.microsoft.com/office/drawing/2014/main" id="{D16237E3-82DD-48C1-A36C-BF34290B2E22}"/>
              </a:ext>
            </a:extLst>
          </p:cNvPr>
          <p:cNvGraphicFramePr>
            <a:graphicFrameLocks noGrp="1"/>
          </p:cNvGraphicFramePr>
          <p:nvPr/>
        </p:nvGraphicFramePr>
        <p:xfrm>
          <a:off x="5611813" y="-5657850"/>
          <a:ext cx="967561" cy="4362207"/>
        </p:xfrm>
        <a:graphic>
          <a:graphicData uri="http://schemas.openxmlformats.org/drawingml/2006/table">
            <a:tbl>
              <a:tblPr>
                <a:tableStyleId>{5C22544A-7EE6-4342-B048-85BDC9FD1C3A}</a:tableStyleId>
              </a:tblPr>
              <a:tblGrid>
                <a:gridCol w="967561">
                  <a:extLst>
                    <a:ext uri="{9D8B030D-6E8A-4147-A177-3AD203B41FA5}">
                      <a16:colId xmlns:a16="http://schemas.microsoft.com/office/drawing/2014/main" val="2705494433"/>
                    </a:ext>
                  </a:extLst>
                </a:gridCol>
              </a:tblGrid>
              <a:tr h="191976">
                <a:tc>
                  <a:txBody>
                    <a:bodyPr/>
                    <a:lstStyle/>
                    <a:p>
                      <a:pPr algn="l" fontAlgn="ctr"/>
                      <a:r>
                        <a:rPr lang="en-US" sz="300" u="none" strike="noStrike">
                          <a:effectLst/>
                        </a:rPr>
                        <a:t>Game Day Operations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27097019"/>
                  </a:ext>
                </a:extLst>
              </a:tr>
              <a:tr h="230372">
                <a:tc>
                  <a:txBody>
                    <a:bodyPr/>
                    <a:lstStyle/>
                    <a:p>
                      <a:pPr algn="l" fontAlgn="ctr"/>
                      <a:endParaRPr lang="en-US" sz="300" u="none" strike="noStrike">
                        <a:effectLst/>
                      </a:endParaRPr>
                    </a:p>
                    <a:p>
                      <a:pPr algn="l" fontAlgn="ctr"/>
                      <a:r>
                        <a:rPr lang="en-US" sz="300" u="none" strike="noStrike">
                          <a:effectLst/>
                        </a:rPr>
                        <a:t>Ticketing Administration</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679678973"/>
                  </a:ext>
                </a:extLst>
              </a:tr>
              <a:tr h="138223">
                <a:tc>
                  <a:txBody>
                    <a:bodyPr/>
                    <a:lstStyle/>
                    <a:p>
                      <a:pPr algn="l" fontAlgn="ctr"/>
                      <a:endParaRPr lang="en-US" sz="300" u="none" strike="noStrike">
                        <a:effectLst/>
                      </a:endParaRPr>
                    </a:p>
                    <a:p>
                      <a:pPr algn="l" fontAlgn="ctr"/>
                      <a:r>
                        <a:rPr lang="en-US" sz="300" u="none" strike="noStrike">
                          <a:effectLst/>
                        </a:rPr>
                        <a:t>Ticket Takers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304318456"/>
                  </a:ext>
                </a:extLst>
              </a:tr>
              <a:tr h="230372">
                <a:tc>
                  <a:txBody>
                    <a:bodyPr/>
                    <a:lstStyle/>
                    <a:p>
                      <a:pPr algn="l" fontAlgn="ctr"/>
                      <a:endParaRPr lang="en-US" sz="300" u="none" strike="noStrike">
                        <a:effectLst/>
                      </a:endParaRPr>
                    </a:p>
                    <a:p>
                      <a:pPr algn="l" fontAlgn="ctr"/>
                      <a:r>
                        <a:rPr lang="en-US" sz="300" u="none" strike="noStrike">
                          <a:effectLst/>
                        </a:rPr>
                        <a:t>Concession Operations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883395083"/>
                  </a:ext>
                </a:extLst>
              </a:tr>
              <a:tr h="184297">
                <a:tc>
                  <a:txBody>
                    <a:bodyPr/>
                    <a:lstStyle/>
                    <a:p>
                      <a:pPr algn="l" fontAlgn="ctr"/>
                      <a:endParaRPr lang="en-US" sz="300" u="none" strike="noStrike">
                        <a:effectLst/>
                      </a:endParaRPr>
                    </a:p>
                    <a:p>
                      <a:pPr algn="l" fontAlgn="ctr"/>
                      <a:r>
                        <a:rPr lang="en-US" sz="300" u="none" strike="noStrike">
                          <a:effectLst/>
                        </a:rPr>
                        <a:t>Concessions Staff</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187288920"/>
                  </a:ext>
                </a:extLst>
              </a:tr>
              <a:tr h="92149">
                <a:tc>
                  <a:txBody>
                    <a:bodyPr/>
                    <a:lstStyle/>
                    <a:p>
                      <a:pPr algn="l" fontAlgn="ctr"/>
                      <a:endParaRPr lang="en-US" sz="300" u="none" strike="noStrike">
                        <a:effectLst/>
                      </a:endParaRPr>
                    </a:p>
                    <a:p>
                      <a:pPr algn="l" fontAlgn="ctr"/>
                      <a:r>
                        <a:rPr lang="en-US" sz="300" u="none" strike="noStrike">
                          <a:effectLst/>
                        </a:rPr>
                        <a:t>Field Setup</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922839189"/>
                  </a:ext>
                </a:extLst>
              </a:tr>
              <a:tr h="184297">
                <a:tc>
                  <a:txBody>
                    <a:bodyPr/>
                    <a:lstStyle/>
                    <a:p>
                      <a:pPr algn="l" fontAlgn="ctr"/>
                      <a:endParaRPr lang="en-US" sz="300" u="none" strike="noStrike">
                        <a:effectLst/>
                      </a:endParaRPr>
                    </a:p>
                    <a:p>
                      <a:pPr algn="l" fontAlgn="ctr"/>
                      <a:r>
                        <a:rPr lang="en-US" sz="300" u="none" strike="noStrike">
                          <a:effectLst/>
                        </a:rPr>
                        <a:t>Stadium Announcer</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844702881"/>
                  </a:ext>
                </a:extLst>
              </a:tr>
              <a:tr h="138223">
                <a:tc>
                  <a:txBody>
                    <a:bodyPr/>
                    <a:lstStyle/>
                    <a:p>
                      <a:pPr algn="l" fontAlgn="ctr"/>
                      <a:endParaRPr lang="en-US" sz="300" u="none" strike="noStrike">
                        <a:effectLst/>
                      </a:endParaRPr>
                    </a:p>
                    <a:p>
                      <a:pPr algn="l" fontAlgn="ctr"/>
                      <a:r>
                        <a:rPr lang="en-US" sz="300" u="none" strike="noStrike">
                          <a:effectLst/>
                        </a:rPr>
                        <a:t>Game Recording</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7284604"/>
                  </a:ext>
                </a:extLst>
              </a:tr>
              <a:tr h="92149">
                <a:tc>
                  <a:txBody>
                    <a:bodyPr/>
                    <a:lstStyle/>
                    <a:p>
                      <a:pPr algn="l" fontAlgn="ctr"/>
                      <a:endParaRPr lang="en-US" sz="300" u="none" strike="noStrike">
                        <a:effectLst/>
                      </a:endParaRPr>
                    </a:p>
                    <a:p>
                      <a:pPr algn="l" fontAlgn="ctr"/>
                      <a:r>
                        <a:rPr lang="en-US" sz="300" u="none" strike="noStrike">
                          <a:effectLst/>
                        </a:rPr>
                        <a:t>Ball Kids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180154837"/>
                  </a:ext>
                </a:extLst>
              </a:tr>
              <a:tr h="143982">
                <a:tc>
                  <a:txBody>
                    <a:bodyPr/>
                    <a:lstStyle/>
                    <a:p>
                      <a:pPr algn="l" fontAlgn="ctr"/>
                      <a:endParaRPr lang="en-US" sz="300" u="none" strike="noStrike">
                        <a:effectLst/>
                      </a:endParaRPr>
                    </a:p>
                    <a:p>
                      <a:pPr algn="l" fontAlgn="ctr"/>
                      <a:r>
                        <a:rPr lang="en-US" sz="300" u="none" strike="noStrike">
                          <a:effectLst/>
                        </a:rPr>
                        <a:t>Event Planning</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459533858"/>
                  </a:ext>
                </a:extLst>
              </a:tr>
              <a:tr h="230372">
                <a:tc>
                  <a:txBody>
                    <a:bodyPr/>
                    <a:lstStyle/>
                    <a:p>
                      <a:pPr algn="l" fontAlgn="ctr"/>
                      <a:endParaRPr lang="en-US" sz="300" u="none" strike="noStrike">
                        <a:effectLst/>
                      </a:endParaRPr>
                    </a:p>
                    <a:p>
                      <a:pPr algn="l" fontAlgn="ctr"/>
                      <a:r>
                        <a:rPr lang="en-US" sz="300" u="none" strike="noStrike">
                          <a:effectLst/>
                        </a:rPr>
                        <a:t>End of Year Banquet</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639091513"/>
                  </a:ext>
                </a:extLst>
              </a:tr>
              <a:tr h="276446">
                <a:tc>
                  <a:txBody>
                    <a:bodyPr/>
                    <a:lstStyle/>
                    <a:p>
                      <a:pPr algn="l" fontAlgn="ctr"/>
                      <a:endParaRPr lang="en-US" sz="300" u="none" strike="noStrike">
                        <a:effectLst/>
                      </a:endParaRPr>
                    </a:p>
                    <a:p>
                      <a:pPr algn="l" fontAlgn="ctr"/>
                      <a:r>
                        <a:rPr lang="en-US" sz="300" u="none" strike="noStrike">
                          <a:effectLst/>
                        </a:rPr>
                        <a:t>Senior Recognition / Senior Night</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209041167"/>
                  </a:ext>
                </a:extLst>
              </a:tr>
              <a:tr h="138223">
                <a:tc>
                  <a:txBody>
                    <a:bodyPr/>
                    <a:lstStyle/>
                    <a:p>
                      <a:pPr algn="l" fontAlgn="ctr"/>
                      <a:endParaRPr lang="en-US" sz="300" u="none" strike="noStrike">
                        <a:effectLst/>
                      </a:endParaRPr>
                    </a:p>
                    <a:p>
                      <a:pPr algn="l" fontAlgn="ctr"/>
                      <a:r>
                        <a:rPr lang="en-US" sz="300" u="none" strike="noStrike">
                          <a:effectLst/>
                        </a:rPr>
                        <a:t>Team Dinners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769701329"/>
                  </a:ext>
                </a:extLst>
              </a:tr>
              <a:tr h="598966">
                <a:tc>
                  <a:txBody>
                    <a:bodyPr/>
                    <a:lstStyle/>
                    <a:p>
                      <a:pPr algn="l" fontAlgn="ctr"/>
                      <a:endParaRPr lang="en-US" sz="300" u="none" strike="noStrike">
                        <a:effectLst/>
                      </a:endParaRPr>
                    </a:p>
                    <a:p>
                      <a:pPr algn="l" fontAlgn="ctr"/>
                      <a:r>
                        <a:rPr lang="en-US" sz="300" u="none" strike="noStrike">
                          <a:effectLst/>
                        </a:rPr>
                        <a:t>Other Game Day Events (Community Night, Teacher Appreciation, etc.)</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826501515"/>
                  </a:ext>
                </a:extLst>
              </a:tr>
              <a:tr h="86005">
                <a:tc>
                  <a:txBody>
                    <a:bodyPr/>
                    <a:lstStyle/>
                    <a:p>
                      <a:pPr algn="l" fontAlgn="ctr"/>
                      <a:endParaRPr lang="en-US" sz="300" u="none" strike="noStrike">
                        <a:effectLst/>
                      </a:endParaRPr>
                    </a:p>
                    <a:p>
                      <a:pPr algn="l" fontAlgn="ctr"/>
                      <a:r>
                        <a:rPr lang="en-US" sz="300" u="none" strike="noStrike">
                          <a:effectLst/>
                        </a:rPr>
                        <a:t>Other:</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975395669"/>
                  </a:ext>
                </a:extLst>
              </a:tr>
              <a:tr h="46074">
                <a:tc>
                  <a:txBody>
                    <a:bodyPr/>
                    <a:lstStyle/>
                    <a:p>
                      <a:pPr algn="l" fontAlgn="b"/>
                      <a:endParaRPr lang="en-US" sz="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680344596"/>
                  </a:ext>
                </a:extLst>
              </a:tr>
              <a:tr h="239971">
                <a:tc>
                  <a:txBody>
                    <a:bodyPr/>
                    <a:lstStyle/>
                    <a:p>
                      <a:pPr algn="l" fontAlgn="ctr"/>
                      <a:endParaRPr lang="en-US" sz="300" u="none" strike="noStrike">
                        <a:effectLst/>
                      </a:endParaRPr>
                    </a:p>
                    <a:p>
                      <a:pPr algn="l" fontAlgn="ctr"/>
                      <a:r>
                        <a:rPr lang="en-US" sz="300" u="none" strike="noStrike">
                          <a:effectLst/>
                        </a:rPr>
                        <a:t>Marketing and Finance</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572347489"/>
                  </a:ext>
                </a:extLst>
              </a:tr>
              <a:tr h="138223">
                <a:tc>
                  <a:txBody>
                    <a:bodyPr/>
                    <a:lstStyle/>
                    <a:p>
                      <a:pPr algn="l" fontAlgn="ctr"/>
                      <a:endParaRPr lang="en-US" sz="300" u="none" strike="noStrike">
                        <a:effectLst/>
                      </a:endParaRPr>
                    </a:p>
                    <a:p>
                      <a:pPr algn="l" fontAlgn="ctr"/>
                      <a:r>
                        <a:rPr lang="en-US" sz="300" u="none" strike="noStrike">
                          <a:effectLst/>
                        </a:rPr>
                        <a:t>Sponsorships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074100698"/>
                  </a:ext>
                </a:extLst>
              </a:tr>
              <a:tr h="230372">
                <a:tc>
                  <a:txBody>
                    <a:bodyPr/>
                    <a:lstStyle/>
                    <a:p>
                      <a:pPr algn="l" fontAlgn="ctr"/>
                      <a:endParaRPr lang="en-US" sz="300" u="none" strike="noStrike">
                        <a:effectLst/>
                      </a:endParaRPr>
                    </a:p>
                    <a:p>
                      <a:pPr algn="l" fontAlgn="ctr"/>
                      <a:r>
                        <a:rPr lang="en-US" sz="300" u="none" strike="noStrike">
                          <a:effectLst/>
                        </a:rPr>
                        <a:t>Finances and Accounting</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674723420"/>
                  </a:ext>
                </a:extLst>
              </a:tr>
              <a:tr h="86005">
                <a:tc>
                  <a:txBody>
                    <a:bodyPr/>
                    <a:lstStyle/>
                    <a:p>
                      <a:pPr algn="l" fontAlgn="ctr"/>
                      <a:endParaRPr lang="en-US" sz="300" u="none" strike="noStrike">
                        <a:effectLst/>
                      </a:endParaRPr>
                    </a:p>
                    <a:p>
                      <a:pPr algn="l" fontAlgn="ctr"/>
                      <a:r>
                        <a:rPr lang="en-US" sz="300" u="none" strike="noStrike">
                          <a:effectLst/>
                        </a:rPr>
                        <a:t>Other:</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920982873"/>
                  </a:ext>
                </a:extLst>
              </a:tr>
              <a:tr h="46074">
                <a:tc>
                  <a:txBody>
                    <a:bodyPr/>
                    <a:lstStyle/>
                    <a:p>
                      <a:pPr algn="l" fontAlgn="b"/>
                      <a:endParaRPr lang="en-US" sz="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39471626"/>
                  </a:ext>
                </a:extLst>
              </a:tr>
              <a:tr h="239971">
                <a:tc>
                  <a:txBody>
                    <a:bodyPr/>
                    <a:lstStyle/>
                    <a:p>
                      <a:pPr algn="l" fontAlgn="ctr"/>
                      <a:endParaRPr lang="en-US" sz="300" u="none" strike="noStrike">
                        <a:effectLst/>
                      </a:endParaRPr>
                    </a:p>
                    <a:p>
                      <a:pPr algn="l" fontAlgn="ctr"/>
                      <a:r>
                        <a:rPr lang="en-US" sz="300" u="none" strike="noStrike">
                          <a:effectLst/>
                        </a:rPr>
                        <a:t>Program Administration</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6827906"/>
                  </a:ext>
                </a:extLst>
              </a:tr>
              <a:tr h="92149">
                <a:tc>
                  <a:txBody>
                    <a:bodyPr/>
                    <a:lstStyle/>
                    <a:p>
                      <a:pPr algn="l" fontAlgn="ctr"/>
                      <a:endParaRPr lang="en-US" sz="300" u="none" strike="noStrike">
                        <a:effectLst/>
                      </a:endParaRPr>
                    </a:p>
                    <a:p>
                      <a:pPr algn="l" fontAlgn="ctr"/>
                      <a:r>
                        <a:rPr lang="en-US" sz="300" u="none" strike="noStrike">
                          <a:effectLst/>
                        </a:rPr>
                        <a:t>Uniforms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587823580"/>
                  </a:ext>
                </a:extLst>
              </a:tr>
              <a:tr h="138223">
                <a:tc>
                  <a:txBody>
                    <a:bodyPr/>
                    <a:lstStyle/>
                    <a:p>
                      <a:pPr algn="l" fontAlgn="ctr"/>
                      <a:endParaRPr lang="en-US" sz="300" u="none" strike="noStrike">
                        <a:effectLst/>
                      </a:endParaRPr>
                    </a:p>
                    <a:p>
                      <a:pPr algn="l" fontAlgn="ctr"/>
                      <a:r>
                        <a:rPr lang="en-US" sz="300" u="none" strike="noStrike">
                          <a:effectLst/>
                        </a:rPr>
                        <a:t>Team Apparel</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972817275"/>
                  </a:ext>
                </a:extLst>
              </a:tr>
              <a:tr h="138223">
                <a:tc>
                  <a:txBody>
                    <a:bodyPr/>
                    <a:lstStyle/>
                    <a:p>
                      <a:pPr algn="l" fontAlgn="ctr"/>
                      <a:endParaRPr lang="en-US" sz="300" u="none" strike="noStrike" dirty="0">
                        <a:effectLst/>
                      </a:endParaRPr>
                    </a:p>
                    <a:p>
                      <a:pPr algn="l" fontAlgn="ctr"/>
                      <a:r>
                        <a:rPr lang="en-US" sz="300" u="none" strike="noStrike" dirty="0">
                          <a:effectLst/>
                        </a:rPr>
                        <a:t>Fan Apparel </a:t>
                      </a:r>
                      <a:endParaRPr lang="en-US" sz="3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674590664"/>
                  </a:ext>
                </a:extLst>
              </a:tr>
            </a:tbl>
          </a:graphicData>
        </a:graphic>
      </p:graphicFrame>
      <p:pic>
        <p:nvPicPr>
          <p:cNvPr id="55" name="Control 1">
            <a:extLst>
              <a:ext uri="{FF2B5EF4-FFF2-40B4-BE49-F238E27FC236}">
                <a16:creationId xmlns:a16="http://schemas.microsoft.com/office/drawing/2014/main" id="{684BB2C7-04FE-4DEB-866A-645656F66067}"/>
              </a:ext>
            </a:extLst>
          </p:cNvPr>
          <p:cNvPicPr>
            <a:picLocks noChangeAspect="1"/>
          </p:cNvPicPr>
          <p:nvPr/>
        </p:nvPicPr>
        <p:blipFill>
          <a:blip r:embed="rId4"/>
          <a:stretch>
            <a:fillRect/>
          </a:stretch>
        </p:blipFill>
        <p:spPr>
          <a:xfrm>
            <a:off x="5611813" y="8810625"/>
            <a:ext cx="914400" cy="228600"/>
          </a:xfrm>
          <a:prstGeom prst="rect">
            <a:avLst/>
          </a:prstGeom>
        </p:spPr>
      </p:pic>
      <p:pic>
        <p:nvPicPr>
          <p:cNvPr id="56" name="Control 2">
            <a:extLst>
              <a:ext uri="{FF2B5EF4-FFF2-40B4-BE49-F238E27FC236}">
                <a16:creationId xmlns:a16="http://schemas.microsoft.com/office/drawing/2014/main" id="{CE765761-7731-4FA9-A75D-23EFD948640A}"/>
              </a:ext>
            </a:extLst>
          </p:cNvPr>
          <p:cNvPicPr>
            <a:picLocks noChangeAspect="1"/>
          </p:cNvPicPr>
          <p:nvPr/>
        </p:nvPicPr>
        <p:blipFill>
          <a:blip r:embed="rId5"/>
          <a:stretch>
            <a:fillRect/>
          </a:stretch>
        </p:blipFill>
        <p:spPr>
          <a:xfrm>
            <a:off x="5611813" y="12287250"/>
            <a:ext cx="914400" cy="228600"/>
          </a:xfrm>
          <a:prstGeom prst="rect">
            <a:avLst/>
          </a:prstGeom>
        </p:spPr>
      </p:pic>
      <p:sp>
        <p:nvSpPr>
          <p:cNvPr id="2" name="Rectangle 1">
            <a:extLst>
              <a:ext uri="{FF2B5EF4-FFF2-40B4-BE49-F238E27FC236}">
                <a16:creationId xmlns:a16="http://schemas.microsoft.com/office/drawing/2014/main" id="{83AEBF51-5672-42E4-BB20-5BFA05EEA721}"/>
              </a:ext>
            </a:extLst>
          </p:cNvPr>
          <p:cNvSpPr/>
          <p:nvPr/>
        </p:nvSpPr>
        <p:spPr>
          <a:xfrm>
            <a:off x="735980" y="2230613"/>
            <a:ext cx="10727474" cy="2739211"/>
          </a:xfrm>
          <a:prstGeom prst="rect">
            <a:avLst/>
          </a:prstGeom>
        </p:spPr>
        <p:txBody>
          <a:bodyPr wrap="square">
            <a:spAutoFit/>
          </a:bodyPr>
          <a:lstStyle/>
          <a:p>
            <a:r>
              <a:rPr lang="en-US" sz="2800" dirty="0">
                <a:solidFill>
                  <a:srgbClr val="782F40"/>
                </a:solidFill>
                <a:latin typeface="NCAA FSU Noles Glades Bold" panose="02000500000000000000" pitchFamily="2" charset="0"/>
              </a:rPr>
              <a:t>THE TEAM COMES FIRST</a:t>
            </a:r>
          </a:p>
          <a:p>
            <a:endParaRPr lang="en-US" dirty="0">
              <a:latin typeface="NCAA FSU Noles Glades Bold" panose="02000500000000000000" pitchFamily="2" charset="0"/>
            </a:endParaRPr>
          </a:p>
          <a:p>
            <a:r>
              <a:rPr lang="en-US" dirty="0">
                <a:solidFill>
                  <a:srgbClr val="782F40"/>
                </a:solidFill>
                <a:latin typeface="Arial Black" panose="020B0A04020102020204" pitchFamily="34" charset="0"/>
              </a:rPr>
              <a:t>To be successful we must make the best use of each player's strengths and unique abilities and collectively cover for each player's weaknesses. In possession we must work as a unit to create scoring opportunities. Without the ball we must defend as a team with every player doing their part.</a:t>
            </a:r>
          </a:p>
          <a:p>
            <a:endParaRPr lang="en-US" dirty="0">
              <a:solidFill>
                <a:srgbClr val="782F40"/>
              </a:solidFill>
              <a:latin typeface="Arial Black" panose="020B0A04020102020204" pitchFamily="34" charset="0"/>
            </a:endParaRPr>
          </a:p>
          <a:p>
            <a:r>
              <a:rPr lang="en-US" dirty="0">
                <a:solidFill>
                  <a:srgbClr val="782F40"/>
                </a:solidFill>
                <a:latin typeface="Arial Black" panose="020B0A04020102020204" pitchFamily="34" charset="0"/>
              </a:rPr>
              <a:t>We will only be successful as a team. We will be a team on game days, at practices and off the field.</a:t>
            </a:r>
          </a:p>
        </p:txBody>
      </p:sp>
    </p:spTree>
    <p:extLst>
      <p:ext uri="{BB962C8B-B14F-4D97-AF65-F5344CB8AC3E}">
        <p14:creationId xmlns:p14="http://schemas.microsoft.com/office/powerpoint/2010/main" val="35917572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B0803C-A636-462A-987C-210BE77F207A}"/>
              </a:ext>
            </a:extLst>
          </p:cNvPr>
          <p:cNvSpPr/>
          <p:nvPr/>
        </p:nvSpPr>
        <p:spPr>
          <a:xfrm>
            <a:off x="1" y="0"/>
            <a:ext cx="12192000" cy="828269"/>
          </a:xfrm>
          <a:prstGeom prst="rect">
            <a:avLst/>
          </a:prstGeom>
          <a:solidFill>
            <a:srgbClr val="782F4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5587B34-96A0-411E-8866-9F23CD786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55" y="127096"/>
            <a:ext cx="1402345" cy="1402345"/>
          </a:xfrm>
          <a:prstGeom prst="rect">
            <a:avLst/>
          </a:prstGeom>
        </p:spPr>
      </p:pic>
      <p:sp>
        <p:nvSpPr>
          <p:cNvPr id="3" name="Subtitle 2">
            <a:extLst>
              <a:ext uri="{FF2B5EF4-FFF2-40B4-BE49-F238E27FC236}">
                <a16:creationId xmlns:a16="http://schemas.microsoft.com/office/drawing/2014/main" id="{31644E24-D547-4F8B-ADEB-307B34FEF9EE}"/>
              </a:ext>
            </a:extLst>
          </p:cNvPr>
          <p:cNvSpPr>
            <a:spLocks noGrp="1"/>
          </p:cNvSpPr>
          <p:nvPr>
            <p:ph type="subTitle" idx="1"/>
          </p:nvPr>
        </p:nvSpPr>
        <p:spPr>
          <a:xfrm>
            <a:off x="-1" y="0"/>
            <a:ext cx="12192000" cy="1170524"/>
          </a:xfrm>
        </p:spPr>
        <p:txBody>
          <a:bodyPr>
            <a:normAutofit/>
          </a:bodyPr>
          <a:lstStyle/>
          <a:p>
            <a:r>
              <a:rPr lang="en-US" dirty="0" err="1">
                <a:solidFill>
                  <a:srgbClr val="CEB888"/>
                </a:solidFill>
                <a:latin typeface="NCAA FSU Noles Unconquered" panose="02000500000000000000" pitchFamily="2" charset="0"/>
              </a:rPr>
              <a:t>florida</a:t>
            </a:r>
            <a:r>
              <a:rPr lang="en-US" dirty="0">
                <a:solidFill>
                  <a:srgbClr val="CEB888"/>
                </a:solidFill>
                <a:latin typeface="NCAA FSU Noles Unconquered" panose="02000500000000000000" pitchFamily="2" charset="0"/>
              </a:rPr>
              <a:t> state university schools</a:t>
            </a:r>
          </a:p>
          <a:p>
            <a:r>
              <a:rPr lang="en-US" dirty="0">
                <a:solidFill>
                  <a:srgbClr val="CEB888"/>
                </a:solidFill>
                <a:latin typeface="NCAA FSU Noles Unconquered" panose="02000500000000000000" pitchFamily="2" charset="0"/>
              </a:rPr>
              <a:t>girls’ soccer program</a:t>
            </a:r>
          </a:p>
        </p:txBody>
      </p:sp>
      <p:sp>
        <p:nvSpPr>
          <p:cNvPr id="12" name="Rectangle 11">
            <a:extLst>
              <a:ext uri="{FF2B5EF4-FFF2-40B4-BE49-F238E27FC236}">
                <a16:creationId xmlns:a16="http://schemas.microsoft.com/office/drawing/2014/main" id="{7568A773-F077-4524-BDE5-CD26DF12090B}"/>
              </a:ext>
            </a:extLst>
          </p:cNvPr>
          <p:cNvSpPr/>
          <p:nvPr/>
        </p:nvSpPr>
        <p:spPr>
          <a:xfrm>
            <a:off x="-3" y="1067776"/>
            <a:ext cx="12192001" cy="923330"/>
          </a:xfrm>
          <a:prstGeom prst="rect">
            <a:avLst/>
          </a:prstGeom>
          <a:noFill/>
        </p:spPr>
        <p:txBody>
          <a:bodyPr wrap="square" lIns="91440" tIns="45720" rIns="91440" bIns="45720">
            <a:spAutoFit/>
          </a:bodyPr>
          <a:lstStyle/>
          <a:p>
            <a:pPr algn="ctr"/>
            <a:r>
              <a:rPr lang="en-US" sz="5400" b="0" cap="none" spc="0" dirty="0">
                <a:ln w="0"/>
                <a:solidFill>
                  <a:srgbClr val="CEB888"/>
                </a:solidFill>
                <a:effectLst>
                  <a:outerShdw blurRad="38100" dist="19050" dir="2700000" algn="tl" rotWithShape="0">
                    <a:schemeClr val="dk1">
                      <a:alpha val="40000"/>
                    </a:schemeClr>
                  </a:outerShdw>
                </a:effectLst>
                <a:latin typeface="NCAA FSU Noles Unconquered" panose="02000500000000000000" pitchFamily="2" charset="0"/>
              </a:rPr>
              <a:t>Player Expectations</a:t>
            </a:r>
          </a:p>
        </p:txBody>
      </p:sp>
      <p:graphicFrame>
        <p:nvGraphicFramePr>
          <p:cNvPr id="54" name="Table 53">
            <a:extLst>
              <a:ext uri="{FF2B5EF4-FFF2-40B4-BE49-F238E27FC236}">
                <a16:creationId xmlns:a16="http://schemas.microsoft.com/office/drawing/2014/main" id="{D16237E3-82DD-48C1-A36C-BF34290B2E22}"/>
              </a:ext>
            </a:extLst>
          </p:cNvPr>
          <p:cNvGraphicFramePr>
            <a:graphicFrameLocks noGrp="1"/>
          </p:cNvGraphicFramePr>
          <p:nvPr/>
        </p:nvGraphicFramePr>
        <p:xfrm>
          <a:off x="5611813" y="-5657850"/>
          <a:ext cx="967561" cy="4362207"/>
        </p:xfrm>
        <a:graphic>
          <a:graphicData uri="http://schemas.openxmlformats.org/drawingml/2006/table">
            <a:tbl>
              <a:tblPr>
                <a:tableStyleId>{5C22544A-7EE6-4342-B048-85BDC9FD1C3A}</a:tableStyleId>
              </a:tblPr>
              <a:tblGrid>
                <a:gridCol w="967561">
                  <a:extLst>
                    <a:ext uri="{9D8B030D-6E8A-4147-A177-3AD203B41FA5}">
                      <a16:colId xmlns:a16="http://schemas.microsoft.com/office/drawing/2014/main" val="2705494433"/>
                    </a:ext>
                  </a:extLst>
                </a:gridCol>
              </a:tblGrid>
              <a:tr h="191976">
                <a:tc>
                  <a:txBody>
                    <a:bodyPr/>
                    <a:lstStyle/>
                    <a:p>
                      <a:pPr algn="l" fontAlgn="ctr"/>
                      <a:r>
                        <a:rPr lang="en-US" sz="300" u="none" strike="noStrike">
                          <a:effectLst/>
                        </a:rPr>
                        <a:t>Game Day Operations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27097019"/>
                  </a:ext>
                </a:extLst>
              </a:tr>
              <a:tr h="230372">
                <a:tc>
                  <a:txBody>
                    <a:bodyPr/>
                    <a:lstStyle/>
                    <a:p>
                      <a:pPr algn="l" fontAlgn="ctr"/>
                      <a:endParaRPr lang="en-US" sz="300" u="none" strike="noStrike">
                        <a:effectLst/>
                      </a:endParaRPr>
                    </a:p>
                    <a:p>
                      <a:pPr algn="l" fontAlgn="ctr"/>
                      <a:r>
                        <a:rPr lang="en-US" sz="300" u="none" strike="noStrike">
                          <a:effectLst/>
                        </a:rPr>
                        <a:t>Ticketing Administration</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679678973"/>
                  </a:ext>
                </a:extLst>
              </a:tr>
              <a:tr h="138223">
                <a:tc>
                  <a:txBody>
                    <a:bodyPr/>
                    <a:lstStyle/>
                    <a:p>
                      <a:pPr algn="l" fontAlgn="ctr"/>
                      <a:endParaRPr lang="en-US" sz="300" u="none" strike="noStrike">
                        <a:effectLst/>
                      </a:endParaRPr>
                    </a:p>
                    <a:p>
                      <a:pPr algn="l" fontAlgn="ctr"/>
                      <a:r>
                        <a:rPr lang="en-US" sz="300" u="none" strike="noStrike">
                          <a:effectLst/>
                        </a:rPr>
                        <a:t>Ticket Takers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304318456"/>
                  </a:ext>
                </a:extLst>
              </a:tr>
              <a:tr h="230372">
                <a:tc>
                  <a:txBody>
                    <a:bodyPr/>
                    <a:lstStyle/>
                    <a:p>
                      <a:pPr algn="l" fontAlgn="ctr"/>
                      <a:endParaRPr lang="en-US" sz="300" u="none" strike="noStrike">
                        <a:effectLst/>
                      </a:endParaRPr>
                    </a:p>
                    <a:p>
                      <a:pPr algn="l" fontAlgn="ctr"/>
                      <a:r>
                        <a:rPr lang="en-US" sz="300" u="none" strike="noStrike">
                          <a:effectLst/>
                        </a:rPr>
                        <a:t>Concession Operations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883395083"/>
                  </a:ext>
                </a:extLst>
              </a:tr>
              <a:tr h="184297">
                <a:tc>
                  <a:txBody>
                    <a:bodyPr/>
                    <a:lstStyle/>
                    <a:p>
                      <a:pPr algn="l" fontAlgn="ctr"/>
                      <a:endParaRPr lang="en-US" sz="300" u="none" strike="noStrike">
                        <a:effectLst/>
                      </a:endParaRPr>
                    </a:p>
                    <a:p>
                      <a:pPr algn="l" fontAlgn="ctr"/>
                      <a:r>
                        <a:rPr lang="en-US" sz="300" u="none" strike="noStrike">
                          <a:effectLst/>
                        </a:rPr>
                        <a:t>Concessions Staff</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187288920"/>
                  </a:ext>
                </a:extLst>
              </a:tr>
              <a:tr h="92149">
                <a:tc>
                  <a:txBody>
                    <a:bodyPr/>
                    <a:lstStyle/>
                    <a:p>
                      <a:pPr algn="l" fontAlgn="ctr"/>
                      <a:endParaRPr lang="en-US" sz="300" u="none" strike="noStrike">
                        <a:effectLst/>
                      </a:endParaRPr>
                    </a:p>
                    <a:p>
                      <a:pPr algn="l" fontAlgn="ctr"/>
                      <a:r>
                        <a:rPr lang="en-US" sz="300" u="none" strike="noStrike">
                          <a:effectLst/>
                        </a:rPr>
                        <a:t>Field Setup</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922839189"/>
                  </a:ext>
                </a:extLst>
              </a:tr>
              <a:tr h="184297">
                <a:tc>
                  <a:txBody>
                    <a:bodyPr/>
                    <a:lstStyle/>
                    <a:p>
                      <a:pPr algn="l" fontAlgn="ctr"/>
                      <a:endParaRPr lang="en-US" sz="300" u="none" strike="noStrike">
                        <a:effectLst/>
                      </a:endParaRPr>
                    </a:p>
                    <a:p>
                      <a:pPr algn="l" fontAlgn="ctr"/>
                      <a:r>
                        <a:rPr lang="en-US" sz="300" u="none" strike="noStrike">
                          <a:effectLst/>
                        </a:rPr>
                        <a:t>Stadium Announcer</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844702881"/>
                  </a:ext>
                </a:extLst>
              </a:tr>
              <a:tr h="138223">
                <a:tc>
                  <a:txBody>
                    <a:bodyPr/>
                    <a:lstStyle/>
                    <a:p>
                      <a:pPr algn="l" fontAlgn="ctr"/>
                      <a:endParaRPr lang="en-US" sz="300" u="none" strike="noStrike">
                        <a:effectLst/>
                      </a:endParaRPr>
                    </a:p>
                    <a:p>
                      <a:pPr algn="l" fontAlgn="ctr"/>
                      <a:r>
                        <a:rPr lang="en-US" sz="300" u="none" strike="noStrike">
                          <a:effectLst/>
                        </a:rPr>
                        <a:t>Game Recording</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7284604"/>
                  </a:ext>
                </a:extLst>
              </a:tr>
              <a:tr h="92149">
                <a:tc>
                  <a:txBody>
                    <a:bodyPr/>
                    <a:lstStyle/>
                    <a:p>
                      <a:pPr algn="l" fontAlgn="ctr"/>
                      <a:endParaRPr lang="en-US" sz="300" u="none" strike="noStrike">
                        <a:effectLst/>
                      </a:endParaRPr>
                    </a:p>
                    <a:p>
                      <a:pPr algn="l" fontAlgn="ctr"/>
                      <a:r>
                        <a:rPr lang="en-US" sz="300" u="none" strike="noStrike">
                          <a:effectLst/>
                        </a:rPr>
                        <a:t>Ball Kids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180154837"/>
                  </a:ext>
                </a:extLst>
              </a:tr>
              <a:tr h="143982">
                <a:tc>
                  <a:txBody>
                    <a:bodyPr/>
                    <a:lstStyle/>
                    <a:p>
                      <a:pPr algn="l" fontAlgn="ctr"/>
                      <a:endParaRPr lang="en-US" sz="300" u="none" strike="noStrike">
                        <a:effectLst/>
                      </a:endParaRPr>
                    </a:p>
                    <a:p>
                      <a:pPr algn="l" fontAlgn="ctr"/>
                      <a:r>
                        <a:rPr lang="en-US" sz="300" u="none" strike="noStrike">
                          <a:effectLst/>
                        </a:rPr>
                        <a:t>Event Planning</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459533858"/>
                  </a:ext>
                </a:extLst>
              </a:tr>
              <a:tr h="230372">
                <a:tc>
                  <a:txBody>
                    <a:bodyPr/>
                    <a:lstStyle/>
                    <a:p>
                      <a:pPr algn="l" fontAlgn="ctr"/>
                      <a:endParaRPr lang="en-US" sz="300" u="none" strike="noStrike">
                        <a:effectLst/>
                      </a:endParaRPr>
                    </a:p>
                    <a:p>
                      <a:pPr algn="l" fontAlgn="ctr"/>
                      <a:r>
                        <a:rPr lang="en-US" sz="300" u="none" strike="noStrike">
                          <a:effectLst/>
                        </a:rPr>
                        <a:t>End of Year Banquet</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639091513"/>
                  </a:ext>
                </a:extLst>
              </a:tr>
              <a:tr h="276446">
                <a:tc>
                  <a:txBody>
                    <a:bodyPr/>
                    <a:lstStyle/>
                    <a:p>
                      <a:pPr algn="l" fontAlgn="ctr"/>
                      <a:endParaRPr lang="en-US" sz="300" u="none" strike="noStrike">
                        <a:effectLst/>
                      </a:endParaRPr>
                    </a:p>
                    <a:p>
                      <a:pPr algn="l" fontAlgn="ctr"/>
                      <a:r>
                        <a:rPr lang="en-US" sz="300" u="none" strike="noStrike">
                          <a:effectLst/>
                        </a:rPr>
                        <a:t>Senior Recognition / Senior Night</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209041167"/>
                  </a:ext>
                </a:extLst>
              </a:tr>
              <a:tr h="138223">
                <a:tc>
                  <a:txBody>
                    <a:bodyPr/>
                    <a:lstStyle/>
                    <a:p>
                      <a:pPr algn="l" fontAlgn="ctr"/>
                      <a:endParaRPr lang="en-US" sz="300" u="none" strike="noStrike">
                        <a:effectLst/>
                      </a:endParaRPr>
                    </a:p>
                    <a:p>
                      <a:pPr algn="l" fontAlgn="ctr"/>
                      <a:r>
                        <a:rPr lang="en-US" sz="300" u="none" strike="noStrike">
                          <a:effectLst/>
                        </a:rPr>
                        <a:t>Team Dinners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769701329"/>
                  </a:ext>
                </a:extLst>
              </a:tr>
              <a:tr h="598966">
                <a:tc>
                  <a:txBody>
                    <a:bodyPr/>
                    <a:lstStyle/>
                    <a:p>
                      <a:pPr algn="l" fontAlgn="ctr"/>
                      <a:endParaRPr lang="en-US" sz="300" u="none" strike="noStrike">
                        <a:effectLst/>
                      </a:endParaRPr>
                    </a:p>
                    <a:p>
                      <a:pPr algn="l" fontAlgn="ctr"/>
                      <a:r>
                        <a:rPr lang="en-US" sz="300" u="none" strike="noStrike">
                          <a:effectLst/>
                        </a:rPr>
                        <a:t>Other Game Day Events (Community Night, Teacher Appreciation, etc.)</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826501515"/>
                  </a:ext>
                </a:extLst>
              </a:tr>
              <a:tr h="86005">
                <a:tc>
                  <a:txBody>
                    <a:bodyPr/>
                    <a:lstStyle/>
                    <a:p>
                      <a:pPr algn="l" fontAlgn="ctr"/>
                      <a:endParaRPr lang="en-US" sz="300" u="none" strike="noStrike">
                        <a:effectLst/>
                      </a:endParaRPr>
                    </a:p>
                    <a:p>
                      <a:pPr algn="l" fontAlgn="ctr"/>
                      <a:r>
                        <a:rPr lang="en-US" sz="300" u="none" strike="noStrike">
                          <a:effectLst/>
                        </a:rPr>
                        <a:t>Other:</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975395669"/>
                  </a:ext>
                </a:extLst>
              </a:tr>
              <a:tr h="46074">
                <a:tc>
                  <a:txBody>
                    <a:bodyPr/>
                    <a:lstStyle/>
                    <a:p>
                      <a:pPr algn="l" fontAlgn="b"/>
                      <a:endParaRPr lang="en-US" sz="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680344596"/>
                  </a:ext>
                </a:extLst>
              </a:tr>
              <a:tr h="239971">
                <a:tc>
                  <a:txBody>
                    <a:bodyPr/>
                    <a:lstStyle/>
                    <a:p>
                      <a:pPr algn="l" fontAlgn="ctr"/>
                      <a:endParaRPr lang="en-US" sz="300" u="none" strike="noStrike">
                        <a:effectLst/>
                      </a:endParaRPr>
                    </a:p>
                    <a:p>
                      <a:pPr algn="l" fontAlgn="ctr"/>
                      <a:r>
                        <a:rPr lang="en-US" sz="300" u="none" strike="noStrike">
                          <a:effectLst/>
                        </a:rPr>
                        <a:t>Marketing and Finance</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572347489"/>
                  </a:ext>
                </a:extLst>
              </a:tr>
              <a:tr h="138223">
                <a:tc>
                  <a:txBody>
                    <a:bodyPr/>
                    <a:lstStyle/>
                    <a:p>
                      <a:pPr algn="l" fontAlgn="ctr"/>
                      <a:endParaRPr lang="en-US" sz="300" u="none" strike="noStrike">
                        <a:effectLst/>
                      </a:endParaRPr>
                    </a:p>
                    <a:p>
                      <a:pPr algn="l" fontAlgn="ctr"/>
                      <a:r>
                        <a:rPr lang="en-US" sz="300" u="none" strike="noStrike">
                          <a:effectLst/>
                        </a:rPr>
                        <a:t>Sponsorships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074100698"/>
                  </a:ext>
                </a:extLst>
              </a:tr>
              <a:tr h="230372">
                <a:tc>
                  <a:txBody>
                    <a:bodyPr/>
                    <a:lstStyle/>
                    <a:p>
                      <a:pPr algn="l" fontAlgn="ctr"/>
                      <a:endParaRPr lang="en-US" sz="300" u="none" strike="noStrike">
                        <a:effectLst/>
                      </a:endParaRPr>
                    </a:p>
                    <a:p>
                      <a:pPr algn="l" fontAlgn="ctr"/>
                      <a:r>
                        <a:rPr lang="en-US" sz="300" u="none" strike="noStrike">
                          <a:effectLst/>
                        </a:rPr>
                        <a:t>Finances and Accounting</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674723420"/>
                  </a:ext>
                </a:extLst>
              </a:tr>
              <a:tr h="86005">
                <a:tc>
                  <a:txBody>
                    <a:bodyPr/>
                    <a:lstStyle/>
                    <a:p>
                      <a:pPr algn="l" fontAlgn="ctr"/>
                      <a:endParaRPr lang="en-US" sz="300" u="none" strike="noStrike">
                        <a:effectLst/>
                      </a:endParaRPr>
                    </a:p>
                    <a:p>
                      <a:pPr algn="l" fontAlgn="ctr"/>
                      <a:r>
                        <a:rPr lang="en-US" sz="300" u="none" strike="noStrike">
                          <a:effectLst/>
                        </a:rPr>
                        <a:t>Other:</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920982873"/>
                  </a:ext>
                </a:extLst>
              </a:tr>
              <a:tr h="46074">
                <a:tc>
                  <a:txBody>
                    <a:bodyPr/>
                    <a:lstStyle/>
                    <a:p>
                      <a:pPr algn="l" fontAlgn="b"/>
                      <a:endParaRPr lang="en-US" sz="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39471626"/>
                  </a:ext>
                </a:extLst>
              </a:tr>
              <a:tr h="239971">
                <a:tc>
                  <a:txBody>
                    <a:bodyPr/>
                    <a:lstStyle/>
                    <a:p>
                      <a:pPr algn="l" fontAlgn="ctr"/>
                      <a:endParaRPr lang="en-US" sz="300" u="none" strike="noStrike">
                        <a:effectLst/>
                      </a:endParaRPr>
                    </a:p>
                    <a:p>
                      <a:pPr algn="l" fontAlgn="ctr"/>
                      <a:r>
                        <a:rPr lang="en-US" sz="300" u="none" strike="noStrike">
                          <a:effectLst/>
                        </a:rPr>
                        <a:t>Program Administration</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6827906"/>
                  </a:ext>
                </a:extLst>
              </a:tr>
              <a:tr h="92149">
                <a:tc>
                  <a:txBody>
                    <a:bodyPr/>
                    <a:lstStyle/>
                    <a:p>
                      <a:pPr algn="l" fontAlgn="ctr"/>
                      <a:endParaRPr lang="en-US" sz="300" u="none" strike="noStrike">
                        <a:effectLst/>
                      </a:endParaRPr>
                    </a:p>
                    <a:p>
                      <a:pPr algn="l" fontAlgn="ctr"/>
                      <a:r>
                        <a:rPr lang="en-US" sz="300" u="none" strike="noStrike">
                          <a:effectLst/>
                        </a:rPr>
                        <a:t>Uniforms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587823580"/>
                  </a:ext>
                </a:extLst>
              </a:tr>
              <a:tr h="138223">
                <a:tc>
                  <a:txBody>
                    <a:bodyPr/>
                    <a:lstStyle/>
                    <a:p>
                      <a:pPr algn="l" fontAlgn="ctr"/>
                      <a:endParaRPr lang="en-US" sz="300" u="none" strike="noStrike">
                        <a:effectLst/>
                      </a:endParaRPr>
                    </a:p>
                    <a:p>
                      <a:pPr algn="l" fontAlgn="ctr"/>
                      <a:r>
                        <a:rPr lang="en-US" sz="300" u="none" strike="noStrike">
                          <a:effectLst/>
                        </a:rPr>
                        <a:t>Team Apparel</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972817275"/>
                  </a:ext>
                </a:extLst>
              </a:tr>
              <a:tr h="138223">
                <a:tc>
                  <a:txBody>
                    <a:bodyPr/>
                    <a:lstStyle/>
                    <a:p>
                      <a:pPr algn="l" fontAlgn="ctr"/>
                      <a:endParaRPr lang="en-US" sz="300" u="none" strike="noStrike" dirty="0">
                        <a:effectLst/>
                      </a:endParaRPr>
                    </a:p>
                    <a:p>
                      <a:pPr algn="l" fontAlgn="ctr"/>
                      <a:r>
                        <a:rPr lang="en-US" sz="300" u="none" strike="noStrike" dirty="0">
                          <a:effectLst/>
                        </a:rPr>
                        <a:t>Fan Apparel </a:t>
                      </a:r>
                      <a:endParaRPr lang="en-US" sz="3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674590664"/>
                  </a:ext>
                </a:extLst>
              </a:tr>
            </a:tbl>
          </a:graphicData>
        </a:graphic>
      </p:graphicFrame>
      <p:pic>
        <p:nvPicPr>
          <p:cNvPr id="55" name="Control 1">
            <a:extLst>
              <a:ext uri="{FF2B5EF4-FFF2-40B4-BE49-F238E27FC236}">
                <a16:creationId xmlns:a16="http://schemas.microsoft.com/office/drawing/2014/main" id="{684BB2C7-04FE-4DEB-866A-645656F66067}"/>
              </a:ext>
            </a:extLst>
          </p:cNvPr>
          <p:cNvPicPr>
            <a:picLocks noChangeAspect="1"/>
          </p:cNvPicPr>
          <p:nvPr/>
        </p:nvPicPr>
        <p:blipFill>
          <a:blip r:embed="rId4"/>
          <a:stretch>
            <a:fillRect/>
          </a:stretch>
        </p:blipFill>
        <p:spPr>
          <a:xfrm>
            <a:off x="5611813" y="8810625"/>
            <a:ext cx="914400" cy="228600"/>
          </a:xfrm>
          <a:prstGeom prst="rect">
            <a:avLst/>
          </a:prstGeom>
        </p:spPr>
      </p:pic>
      <p:pic>
        <p:nvPicPr>
          <p:cNvPr id="56" name="Control 2">
            <a:extLst>
              <a:ext uri="{FF2B5EF4-FFF2-40B4-BE49-F238E27FC236}">
                <a16:creationId xmlns:a16="http://schemas.microsoft.com/office/drawing/2014/main" id="{CE765761-7731-4FA9-A75D-23EFD948640A}"/>
              </a:ext>
            </a:extLst>
          </p:cNvPr>
          <p:cNvPicPr>
            <a:picLocks noChangeAspect="1"/>
          </p:cNvPicPr>
          <p:nvPr/>
        </p:nvPicPr>
        <p:blipFill>
          <a:blip r:embed="rId5"/>
          <a:stretch>
            <a:fillRect/>
          </a:stretch>
        </p:blipFill>
        <p:spPr>
          <a:xfrm>
            <a:off x="5611813" y="12287250"/>
            <a:ext cx="914400" cy="228600"/>
          </a:xfrm>
          <a:prstGeom prst="rect">
            <a:avLst/>
          </a:prstGeom>
        </p:spPr>
      </p:pic>
      <p:sp>
        <p:nvSpPr>
          <p:cNvPr id="2" name="Rectangle 1">
            <a:extLst>
              <a:ext uri="{FF2B5EF4-FFF2-40B4-BE49-F238E27FC236}">
                <a16:creationId xmlns:a16="http://schemas.microsoft.com/office/drawing/2014/main" id="{83AEBF51-5672-42E4-BB20-5BFA05EEA721}"/>
              </a:ext>
            </a:extLst>
          </p:cNvPr>
          <p:cNvSpPr/>
          <p:nvPr/>
        </p:nvSpPr>
        <p:spPr>
          <a:xfrm>
            <a:off x="735980" y="2230613"/>
            <a:ext cx="10727474" cy="3293209"/>
          </a:xfrm>
          <a:prstGeom prst="rect">
            <a:avLst/>
          </a:prstGeom>
        </p:spPr>
        <p:txBody>
          <a:bodyPr wrap="square">
            <a:spAutoFit/>
          </a:bodyPr>
          <a:lstStyle/>
          <a:p>
            <a:r>
              <a:rPr lang="en-US" sz="2800" dirty="0">
                <a:solidFill>
                  <a:srgbClr val="782F40"/>
                </a:solidFill>
                <a:latin typeface="NCAA FSU Noles Glades Bold" panose="02000500000000000000" pitchFamily="2" charset="0"/>
              </a:rPr>
              <a:t>FOCUS ON WHAT YOU CAN CONTROL</a:t>
            </a:r>
          </a:p>
          <a:p>
            <a:endParaRPr lang="en-US" dirty="0">
              <a:latin typeface="NCAA FSU Noles Glades Bold" panose="02000500000000000000" pitchFamily="2" charset="0"/>
            </a:endParaRPr>
          </a:p>
          <a:p>
            <a:r>
              <a:rPr lang="en-US" dirty="0">
                <a:solidFill>
                  <a:srgbClr val="782F40"/>
                </a:solidFill>
                <a:latin typeface="Arial Black" panose="020B0A04020102020204" pitchFamily="34" charset="0"/>
              </a:rPr>
              <a:t>On game day we have two basic goals. Put the ball into the other net and keep the ball out of ours. Unfortunately achieving those two goals is not an easy feat. It will take every bit of focus, effort, energy and commitment we have to offer.</a:t>
            </a:r>
          </a:p>
          <a:p>
            <a:endParaRPr lang="en-US" dirty="0">
              <a:solidFill>
                <a:srgbClr val="782F40"/>
              </a:solidFill>
              <a:latin typeface="Arial Black" panose="020B0A04020102020204" pitchFamily="34" charset="0"/>
            </a:endParaRPr>
          </a:p>
          <a:p>
            <a:r>
              <a:rPr lang="en-US" dirty="0">
                <a:solidFill>
                  <a:srgbClr val="782F40"/>
                </a:solidFill>
                <a:latin typeface="Arial Black" panose="020B0A04020102020204" pitchFamily="34" charset="0"/>
              </a:rPr>
              <a:t>Players frequently complain about field conditions, referees, the weather, annoying fans, opponents with attitude and more. These are all aspects of the game that are out of our control.</a:t>
            </a:r>
          </a:p>
          <a:p>
            <a:endParaRPr lang="en-US" dirty="0">
              <a:solidFill>
                <a:srgbClr val="782F40"/>
              </a:solidFill>
              <a:latin typeface="Arial Black" panose="020B0A04020102020204" pitchFamily="34" charset="0"/>
            </a:endParaRPr>
          </a:p>
          <a:p>
            <a:r>
              <a:rPr lang="en-US" dirty="0">
                <a:solidFill>
                  <a:srgbClr val="782F40"/>
                </a:solidFill>
                <a:latin typeface="Arial Black" panose="020B0A04020102020204" pitchFamily="34" charset="0"/>
              </a:rPr>
              <a:t>Focus on what you can control and focus on the task at hand</a:t>
            </a:r>
          </a:p>
        </p:txBody>
      </p:sp>
    </p:spTree>
    <p:extLst>
      <p:ext uri="{BB962C8B-B14F-4D97-AF65-F5344CB8AC3E}">
        <p14:creationId xmlns:p14="http://schemas.microsoft.com/office/powerpoint/2010/main" val="37995919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B0803C-A636-462A-987C-210BE77F207A}"/>
              </a:ext>
            </a:extLst>
          </p:cNvPr>
          <p:cNvSpPr/>
          <p:nvPr/>
        </p:nvSpPr>
        <p:spPr>
          <a:xfrm>
            <a:off x="1" y="0"/>
            <a:ext cx="12192000" cy="828269"/>
          </a:xfrm>
          <a:prstGeom prst="rect">
            <a:avLst/>
          </a:prstGeom>
          <a:solidFill>
            <a:srgbClr val="782F4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5587B34-96A0-411E-8866-9F23CD786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55" y="127096"/>
            <a:ext cx="1402345" cy="1402345"/>
          </a:xfrm>
          <a:prstGeom prst="rect">
            <a:avLst/>
          </a:prstGeom>
        </p:spPr>
      </p:pic>
      <p:sp>
        <p:nvSpPr>
          <p:cNvPr id="3" name="Subtitle 2">
            <a:extLst>
              <a:ext uri="{FF2B5EF4-FFF2-40B4-BE49-F238E27FC236}">
                <a16:creationId xmlns:a16="http://schemas.microsoft.com/office/drawing/2014/main" id="{31644E24-D547-4F8B-ADEB-307B34FEF9EE}"/>
              </a:ext>
            </a:extLst>
          </p:cNvPr>
          <p:cNvSpPr>
            <a:spLocks noGrp="1"/>
          </p:cNvSpPr>
          <p:nvPr>
            <p:ph type="subTitle" idx="1"/>
          </p:nvPr>
        </p:nvSpPr>
        <p:spPr>
          <a:xfrm>
            <a:off x="-1" y="0"/>
            <a:ext cx="12192000" cy="1170524"/>
          </a:xfrm>
        </p:spPr>
        <p:txBody>
          <a:bodyPr>
            <a:normAutofit/>
          </a:bodyPr>
          <a:lstStyle/>
          <a:p>
            <a:r>
              <a:rPr lang="en-US" dirty="0" err="1">
                <a:solidFill>
                  <a:srgbClr val="CEB888"/>
                </a:solidFill>
                <a:latin typeface="NCAA FSU Noles Unconquered" panose="02000500000000000000" pitchFamily="2" charset="0"/>
              </a:rPr>
              <a:t>florida</a:t>
            </a:r>
            <a:r>
              <a:rPr lang="en-US" dirty="0">
                <a:solidFill>
                  <a:srgbClr val="CEB888"/>
                </a:solidFill>
                <a:latin typeface="NCAA FSU Noles Unconquered" panose="02000500000000000000" pitchFamily="2" charset="0"/>
              </a:rPr>
              <a:t> state university schools</a:t>
            </a:r>
          </a:p>
          <a:p>
            <a:r>
              <a:rPr lang="en-US" dirty="0">
                <a:solidFill>
                  <a:srgbClr val="CEB888"/>
                </a:solidFill>
                <a:latin typeface="NCAA FSU Noles Unconquered" panose="02000500000000000000" pitchFamily="2" charset="0"/>
              </a:rPr>
              <a:t>girls’ soccer program</a:t>
            </a:r>
          </a:p>
        </p:txBody>
      </p:sp>
      <p:sp>
        <p:nvSpPr>
          <p:cNvPr id="12" name="Rectangle 11">
            <a:extLst>
              <a:ext uri="{FF2B5EF4-FFF2-40B4-BE49-F238E27FC236}">
                <a16:creationId xmlns:a16="http://schemas.microsoft.com/office/drawing/2014/main" id="{7568A773-F077-4524-BDE5-CD26DF12090B}"/>
              </a:ext>
            </a:extLst>
          </p:cNvPr>
          <p:cNvSpPr/>
          <p:nvPr/>
        </p:nvSpPr>
        <p:spPr>
          <a:xfrm>
            <a:off x="-3" y="1067776"/>
            <a:ext cx="12192001" cy="923330"/>
          </a:xfrm>
          <a:prstGeom prst="rect">
            <a:avLst/>
          </a:prstGeom>
          <a:noFill/>
        </p:spPr>
        <p:txBody>
          <a:bodyPr wrap="square" lIns="91440" tIns="45720" rIns="91440" bIns="45720">
            <a:spAutoFit/>
          </a:bodyPr>
          <a:lstStyle/>
          <a:p>
            <a:pPr algn="ctr"/>
            <a:r>
              <a:rPr lang="en-US" sz="5400" b="0" cap="none" spc="0" dirty="0">
                <a:ln w="0"/>
                <a:solidFill>
                  <a:srgbClr val="CEB888"/>
                </a:solidFill>
                <a:effectLst>
                  <a:outerShdw blurRad="38100" dist="19050" dir="2700000" algn="tl" rotWithShape="0">
                    <a:schemeClr val="dk1">
                      <a:alpha val="40000"/>
                    </a:schemeClr>
                  </a:outerShdw>
                </a:effectLst>
                <a:latin typeface="NCAA FSU Noles Unconquered" panose="02000500000000000000" pitchFamily="2" charset="0"/>
              </a:rPr>
              <a:t>Player Expectations</a:t>
            </a:r>
          </a:p>
        </p:txBody>
      </p:sp>
      <p:graphicFrame>
        <p:nvGraphicFramePr>
          <p:cNvPr id="54" name="Table 53">
            <a:extLst>
              <a:ext uri="{FF2B5EF4-FFF2-40B4-BE49-F238E27FC236}">
                <a16:creationId xmlns:a16="http://schemas.microsoft.com/office/drawing/2014/main" id="{D16237E3-82DD-48C1-A36C-BF34290B2E22}"/>
              </a:ext>
            </a:extLst>
          </p:cNvPr>
          <p:cNvGraphicFramePr>
            <a:graphicFrameLocks noGrp="1"/>
          </p:cNvGraphicFramePr>
          <p:nvPr/>
        </p:nvGraphicFramePr>
        <p:xfrm>
          <a:off x="5611813" y="-5657850"/>
          <a:ext cx="967561" cy="4362207"/>
        </p:xfrm>
        <a:graphic>
          <a:graphicData uri="http://schemas.openxmlformats.org/drawingml/2006/table">
            <a:tbl>
              <a:tblPr>
                <a:tableStyleId>{5C22544A-7EE6-4342-B048-85BDC9FD1C3A}</a:tableStyleId>
              </a:tblPr>
              <a:tblGrid>
                <a:gridCol w="967561">
                  <a:extLst>
                    <a:ext uri="{9D8B030D-6E8A-4147-A177-3AD203B41FA5}">
                      <a16:colId xmlns:a16="http://schemas.microsoft.com/office/drawing/2014/main" val="2705494433"/>
                    </a:ext>
                  </a:extLst>
                </a:gridCol>
              </a:tblGrid>
              <a:tr h="191976">
                <a:tc>
                  <a:txBody>
                    <a:bodyPr/>
                    <a:lstStyle/>
                    <a:p>
                      <a:pPr algn="l" fontAlgn="ctr"/>
                      <a:r>
                        <a:rPr lang="en-US" sz="300" u="none" strike="noStrike">
                          <a:effectLst/>
                        </a:rPr>
                        <a:t>Game Day Operations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27097019"/>
                  </a:ext>
                </a:extLst>
              </a:tr>
              <a:tr h="230372">
                <a:tc>
                  <a:txBody>
                    <a:bodyPr/>
                    <a:lstStyle/>
                    <a:p>
                      <a:pPr algn="l" fontAlgn="ctr"/>
                      <a:endParaRPr lang="en-US" sz="300" u="none" strike="noStrike">
                        <a:effectLst/>
                      </a:endParaRPr>
                    </a:p>
                    <a:p>
                      <a:pPr algn="l" fontAlgn="ctr"/>
                      <a:r>
                        <a:rPr lang="en-US" sz="300" u="none" strike="noStrike">
                          <a:effectLst/>
                        </a:rPr>
                        <a:t>Ticketing Administration</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679678973"/>
                  </a:ext>
                </a:extLst>
              </a:tr>
              <a:tr h="138223">
                <a:tc>
                  <a:txBody>
                    <a:bodyPr/>
                    <a:lstStyle/>
                    <a:p>
                      <a:pPr algn="l" fontAlgn="ctr"/>
                      <a:endParaRPr lang="en-US" sz="300" u="none" strike="noStrike">
                        <a:effectLst/>
                      </a:endParaRPr>
                    </a:p>
                    <a:p>
                      <a:pPr algn="l" fontAlgn="ctr"/>
                      <a:r>
                        <a:rPr lang="en-US" sz="300" u="none" strike="noStrike">
                          <a:effectLst/>
                        </a:rPr>
                        <a:t>Ticket Takers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304318456"/>
                  </a:ext>
                </a:extLst>
              </a:tr>
              <a:tr h="230372">
                <a:tc>
                  <a:txBody>
                    <a:bodyPr/>
                    <a:lstStyle/>
                    <a:p>
                      <a:pPr algn="l" fontAlgn="ctr"/>
                      <a:endParaRPr lang="en-US" sz="300" u="none" strike="noStrike">
                        <a:effectLst/>
                      </a:endParaRPr>
                    </a:p>
                    <a:p>
                      <a:pPr algn="l" fontAlgn="ctr"/>
                      <a:r>
                        <a:rPr lang="en-US" sz="300" u="none" strike="noStrike">
                          <a:effectLst/>
                        </a:rPr>
                        <a:t>Concession Operations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883395083"/>
                  </a:ext>
                </a:extLst>
              </a:tr>
              <a:tr h="184297">
                <a:tc>
                  <a:txBody>
                    <a:bodyPr/>
                    <a:lstStyle/>
                    <a:p>
                      <a:pPr algn="l" fontAlgn="ctr"/>
                      <a:endParaRPr lang="en-US" sz="300" u="none" strike="noStrike">
                        <a:effectLst/>
                      </a:endParaRPr>
                    </a:p>
                    <a:p>
                      <a:pPr algn="l" fontAlgn="ctr"/>
                      <a:r>
                        <a:rPr lang="en-US" sz="300" u="none" strike="noStrike">
                          <a:effectLst/>
                        </a:rPr>
                        <a:t>Concessions Staff</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187288920"/>
                  </a:ext>
                </a:extLst>
              </a:tr>
              <a:tr h="92149">
                <a:tc>
                  <a:txBody>
                    <a:bodyPr/>
                    <a:lstStyle/>
                    <a:p>
                      <a:pPr algn="l" fontAlgn="ctr"/>
                      <a:endParaRPr lang="en-US" sz="300" u="none" strike="noStrike">
                        <a:effectLst/>
                      </a:endParaRPr>
                    </a:p>
                    <a:p>
                      <a:pPr algn="l" fontAlgn="ctr"/>
                      <a:r>
                        <a:rPr lang="en-US" sz="300" u="none" strike="noStrike">
                          <a:effectLst/>
                        </a:rPr>
                        <a:t>Field Setup</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922839189"/>
                  </a:ext>
                </a:extLst>
              </a:tr>
              <a:tr h="184297">
                <a:tc>
                  <a:txBody>
                    <a:bodyPr/>
                    <a:lstStyle/>
                    <a:p>
                      <a:pPr algn="l" fontAlgn="ctr"/>
                      <a:endParaRPr lang="en-US" sz="300" u="none" strike="noStrike">
                        <a:effectLst/>
                      </a:endParaRPr>
                    </a:p>
                    <a:p>
                      <a:pPr algn="l" fontAlgn="ctr"/>
                      <a:r>
                        <a:rPr lang="en-US" sz="300" u="none" strike="noStrike">
                          <a:effectLst/>
                        </a:rPr>
                        <a:t>Stadium Announcer</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844702881"/>
                  </a:ext>
                </a:extLst>
              </a:tr>
              <a:tr h="138223">
                <a:tc>
                  <a:txBody>
                    <a:bodyPr/>
                    <a:lstStyle/>
                    <a:p>
                      <a:pPr algn="l" fontAlgn="ctr"/>
                      <a:endParaRPr lang="en-US" sz="300" u="none" strike="noStrike">
                        <a:effectLst/>
                      </a:endParaRPr>
                    </a:p>
                    <a:p>
                      <a:pPr algn="l" fontAlgn="ctr"/>
                      <a:r>
                        <a:rPr lang="en-US" sz="300" u="none" strike="noStrike">
                          <a:effectLst/>
                        </a:rPr>
                        <a:t>Game Recording</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7284604"/>
                  </a:ext>
                </a:extLst>
              </a:tr>
              <a:tr h="92149">
                <a:tc>
                  <a:txBody>
                    <a:bodyPr/>
                    <a:lstStyle/>
                    <a:p>
                      <a:pPr algn="l" fontAlgn="ctr"/>
                      <a:endParaRPr lang="en-US" sz="300" u="none" strike="noStrike">
                        <a:effectLst/>
                      </a:endParaRPr>
                    </a:p>
                    <a:p>
                      <a:pPr algn="l" fontAlgn="ctr"/>
                      <a:r>
                        <a:rPr lang="en-US" sz="300" u="none" strike="noStrike">
                          <a:effectLst/>
                        </a:rPr>
                        <a:t>Ball Kids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180154837"/>
                  </a:ext>
                </a:extLst>
              </a:tr>
              <a:tr h="143982">
                <a:tc>
                  <a:txBody>
                    <a:bodyPr/>
                    <a:lstStyle/>
                    <a:p>
                      <a:pPr algn="l" fontAlgn="ctr"/>
                      <a:endParaRPr lang="en-US" sz="300" u="none" strike="noStrike">
                        <a:effectLst/>
                      </a:endParaRPr>
                    </a:p>
                    <a:p>
                      <a:pPr algn="l" fontAlgn="ctr"/>
                      <a:r>
                        <a:rPr lang="en-US" sz="300" u="none" strike="noStrike">
                          <a:effectLst/>
                        </a:rPr>
                        <a:t>Event Planning</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459533858"/>
                  </a:ext>
                </a:extLst>
              </a:tr>
              <a:tr h="230372">
                <a:tc>
                  <a:txBody>
                    <a:bodyPr/>
                    <a:lstStyle/>
                    <a:p>
                      <a:pPr algn="l" fontAlgn="ctr"/>
                      <a:endParaRPr lang="en-US" sz="300" u="none" strike="noStrike">
                        <a:effectLst/>
                      </a:endParaRPr>
                    </a:p>
                    <a:p>
                      <a:pPr algn="l" fontAlgn="ctr"/>
                      <a:r>
                        <a:rPr lang="en-US" sz="300" u="none" strike="noStrike">
                          <a:effectLst/>
                        </a:rPr>
                        <a:t>End of Year Banquet</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639091513"/>
                  </a:ext>
                </a:extLst>
              </a:tr>
              <a:tr h="276446">
                <a:tc>
                  <a:txBody>
                    <a:bodyPr/>
                    <a:lstStyle/>
                    <a:p>
                      <a:pPr algn="l" fontAlgn="ctr"/>
                      <a:endParaRPr lang="en-US" sz="300" u="none" strike="noStrike">
                        <a:effectLst/>
                      </a:endParaRPr>
                    </a:p>
                    <a:p>
                      <a:pPr algn="l" fontAlgn="ctr"/>
                      <a:r>
                        <a:rPr lang="en-US" sz="300" u="none" strike="noStrike">
                          <a:effectLst/>
                        </a:rPr>
                        <a:t>Senior Recognition / Senior Night</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209041167"/>
                  </a:ext>
                </a:extLst>
              </a:tr>
              <a:tr h="138223">
                <a:tc>
                  <a:txBody>
                    <a:bodyPr/>
                    <a:lstStyle/>
                    <a:p>
                      <a:pPr algn="l" fontAlgn="ctr"/>
                      <a:endParaRPr lang="en-US" sz="300" u="none" strike="noStrike">
                        <a:effectLst/>
                      </a:endParaRPr>
                    </a:p>
                    <a:p>
                      <a:pPr algn="l" fontAlgn="ctr"/>
                      <a:r>
                        <a:rPr lang="en-US" sz="300" u="none" strike="noStrike">
                          <a:effectLst/>
                        </a:rPr>
                        <a:t>Team Dinners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769701329"/>
                  </a:ext>
                </a:extLst>
              </a:tr>
              <a:tr h="598966">
                <a:tc>
                  <a:txBody>
                    <a:bodyPr/>
                    <a:lstStyle/>
                    <a:p>
                      <a:pPr algn="l" fontAlgn="ctr"/>
                      <a:endParaRPr lang="en-US" sz="300" u="none" strike="noStrike">
                        <a:effectLst/>
                      </a:endParaRPr>
                    </a:p>
                    <a:p>
                      <a:pPr algn="l" fontAlgn="ctr"/>
                      <a:r>
                        <a:rPr lang="en-US" sz="300" u="none" strike="noStrike">
                          <a:effectLst/>
                        </a:rPr>
                        <a:t>Other Game Day Events (Community Night, Teacher Appreciation, etc.)</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826501515"/>
                  </a:ext>
                </a:extLst>
              </a:tr>
              <a:tr h="86005">
                <a:tc>
                  <a:txBody>
                    <a:bodyPr/>
                    <a:lstStyle/>
                    <a:p>
                      <a:pPr algn="l" fontAlgn="ctr"/>
                      <a:endParaRPr lang="en-US" sz="300" u="none" strike="noStrike">
                        <a:effectLst/>
                      </a:endParaRPr>
                    </a:p>
                    <a:p>
                      <a:pPr algn="l" fontAlgn="ctr"/>
                      <a:r>
                        <a:rPr lang="en-US" sz="300" u="none" strike="noStrike">
                          <a:effectLst/>
                        </a:rPr>
                        <a:t>Other:</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975395669"/>
                  </a:ext>
                </a:extLst>
              </a:tr>
              <a:tr h="46074">
                <a:tc>
                  <a:txBody>
                    <a:bodyPr/>
                    <a:lstStyle/>
                    <a:p>
                      <a:pPr algn="l" fontAlgn="b"/>
                      <a:endParaRPr lang="en-US" sz="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680344596"/>
                  </a:ext>
                </a:extLst>
              </a:tr>
              <a:tr h="239971">
                <a:tc>
                  <a:txBody>
                    <a:bodyPr/>
                    <a:lstStyle/>
                    <a:p>
                      <a:pPr algn="l" fontAlgn="ctr"/>
                      <a:endParaRPr lang="en-US" sz="300" u="none" strike="noStrike">
                        <a:effectLst/>
                      </a:endParaRPr>
                    </a:p>
                    <a:p>
                      <a:pPr algn="l" fontAlgn="ctr"/>
                      <a:r>
                        <a:rPr lang="en-US" sz="300" u="none" strike="noStrike">
                          <a:effectLst/>
                        </a:rPr>
                        <a:t>Marketing and Finance</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572347489"/>
                  </a:ext>
                </a:extLst>
              </a:tr>
              <a:tr h="138223">
                <a:tc>
                  <a:txBody>
                    <a:bodyPr/>
                    <a:lstStyle/>
                    <a:p>
                      <a:pPr algn="l" fontAlgn="ctr"/>
                      <a:endParaRPr lang="en-US" sz="300" u="none" strike="noStrike">
                        <a:effectLst/>
                      </a:endParaRPr>
                    </a:p>
                    <a:p>
                      <a:pPr algn="l" fontAlgn="ctr"/>
                      <a:r>
                        <a:rPr lang="en-US" sz="300" u="none" strike="noStrike">
                          <a:effectLst/>
                        </a:rPr>
                        <a:t>Sponsorships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074100698"/>
                  </a:ext>
                </a:extLst>
              </a:tr>
              <a:tr h="230372">
                <a:tc>
                  <a:txBody>
                    <a:bodyPr/>
                    <a:lstStyle/>
                    <a:p>
                      <a:pPr algn="l" fontAlgn="ctr"/>
                      <a:endParaRPr lang="en-US" sz="300" u="none" strike="noStrike">
                        <a:effectLst/>
                      </a:endParaRPr>
                    </a:p>
                    <a:p>
                      <a:pPr algn="l" fontAlgn="ctr"/>
                      <a:r>
                        <a:rPr lang="en-US" sz="300" u="none" strike="noStrike">
                          <a:effectLst/>
                        </a:rPr>
                        <a:t>Finances and Accounting</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674723420"/>
                  </a:ext>
                </a:extLst>
              </a:tr>
              <a:tr h="86005">
                <a:tc>
                  <a:txBody>
                    <a:bodyPr/>
                    <a:lstStyle/>
                    <a:p>
                      <a:pPr algn="l" fontAlgn="ctr"/>
                      <a:endParaRPr lang="en-US" sz="300" u="none" strike="noStrike">
                        <a:effectLst/>
                      </a:endParaRPr>
                    </a:p>
                    <a:p>
                      <a:pPr algn="l" fontAlgn="ctr"/>
                      <a:r>
                        <a:rPr lang="en-US" sz="300" u="none" strike="noStrike">
                          <a:effectLst/>
                        </a:rPr>
                        <a:t>Other:</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920982873"/>
                  </a:ext>
                </a:extLst>
              </a:tr>
              <a:tr h="46074">
                <a:tc>
                  <a:txBody>
                    <a:bodyPr/>
                    <a:lstStyle/>
                    <a:p>
                      <a:pPr algn="l" fontAlgn="b"/>
                      <a:endParaRPr lang="en-US" sz="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39471626"/>
                  </a:ext>
                </a:extLst>
              </a:tr>
              <a:tr h="239971">
                <a:tc>
                  <a:txBody>
                    <a:bodyPr/>
                    <a:lstStyle/>
                    <a:p>
                      <a:pPr algn="l" fontAlgn="ctr"/>
                      <a:endParaRPr lang="en-US" sz="300" u="none" strike="noStrike">
                        <a:effectLst/>
                      </a:endParaRPr>
                    </a:p>
                    <a:p>
                      <a:pPr algn="l" fontAlgn="ctr"/>
                      <a:r>
                        <a:rPr lang="en-US" sz="300" u="none" strike="noStrike">
                          <a:effectLst/>
                        </a:rPr>
                        <a:t>Program Administration</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6827906"/>
                  </a:ext>
                </a:extLst>
              </a:tr>
              <a:tr h="92149">
                <a:tc>
                  <a:txBody>
                    <a:bodyPr/>
                    <a:lstStyle/>
                    <a:p>
                      <a:pPr algn="l" fontAlgn="ctr"/>
                      <a:endParaRPr lang="en-US" sz="300" u="none" strike="noStrike">
                        <a:effectLst/>
                      </a:endParaRPr>
                    </a:p>
                    <a:p>
                      <a:pPr algn="l" fontAlgn="ctr"/>
                      <a:r>
                        <a:rPr lang="en-US" sz="300" u="none" strike="noStrike">
                          <a:effectLst/>
                        </a:rPr>
                        <a:t>Uniforms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587823580"/>
                  </a:ext>
                </a:extLst>
              </a:tr>
              <a:tr h="138223">
                <a:tc>
                  <a:txBody>
                    <a:bodyPr/>
                    <a:lstStyle/>
                    <a:p>
                      <a:pPr algn="l" fontAlgn="ctr"/>
                      <a:endParaRPr lang="en-US" sz="300" u="none" strike="noStrike">
                        <a:effectLst/>
                      </a:endParaRPr>
                    </a:p>
                    <a:p>
                      <a:pPr algn="l" fontAlgn="ctr"/>
                      <a:r>
                        <a:rPr lang="en-US" sz="300" u="none" strike="noStrike">
                          <a:effectLst/>
                        </a:rPr>
                        <a:t>Team Apparel</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972817275"/>
                  </a:ext>
                </a:extLst>
              </a:tr>
              <a:tr h="138223">
                <a:tc>
                  <a:txBody>
                    <a:bodyPr/>
                    <a:lstStyle/>
                    <a:p>
                      <a:pPr algn="l" fontAlgn="ctr"/>
                      <a:endParaRPr lang="en-US" sz="300" u="none" strike="noStrike" dirty="0">
                        <a:effectLst/>
                      </a:endParaRPr>
                    </a:p>
                    <a:p>
                      <a:pPr algn="l" fontAlgn="ctr"/>
                      <a:r>
                        <a:rPr lang="en-US" sz="300" u="none" strike="noStrike" dirty="0">
                          <a:effectLst/>
                        </a:rPr>
                        <a:t>Fan Apparel </a:t>
                      </a:r>
                      <a:endParaRPr lang="en-US" sz="3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674590664"/>
                  </a:ext>
                </a:extLst>
              </a:tr>
            </a:tbl>
          </a:graphicData>
        </a:graphic>
      </p:graphicFrame>
      <p:pic>
        <p:nvPicPr>
          <p:cNvPr id="55" name="Control 1">
            <a:extLst>
              <a:ext uri="{FF2B5EF4-FFF2-40B4-BE49-F238E27FC236}">
                <a16:creationId xmlns:a16="http://schemas.microsoft.com/office/drawing/2014/main" id="{684BB2C7-04FE-4DEB-866A-645656F66067}"/>
              </a:ext>
            </a:extLst>
          </p:cNvPr>
          <p:cNvPicPr>
            <a:picLocks noChangeAspect="1"/>
          </p:cNvPicPr>
          <p:nvPr/>
        </p:nvPicPr>
        <p:blipFill>
          <a:blip r:embed="rId4"/>
          <a:stretch>
            <a:fillRect/>
          </a:stretch>
        </p:blipFill>
        <p:spPr>
          <a:xfrm>
            <a:off x="5611813" y="8810625"/>
            <a:ext cx="914400" cy="228600"/>
          </a:xfrm>
          <a:prstGeom prst="rect">
            <a:avLst/>
          </a:prstGeom>
        </p:spPr>
      </p:pic>
      <p:pic>
        <p:nvPicPr>
          <p:cNvPr id="56" name="Control 2">
            <a:extLst>
              <a:ext uri="{FF2B5EF4-FFF2-40B4-BE49-F238E27FC236}">
                <a16:creationId xmlns:a16="http://schemas.microsoft.com/office/drawing/2014/main" id="{CE765761-7731-4FA9-A75D-23EFD948640A}"/>
              </a:ext>
            </a:extLst>
          </p:cNvPr>
          <p:cNvPicPr>
            <a:picLocks noChangeAspect="1"/>
          </p:cNvPicPr>
          <p:nvPr/>
        </p:nvPicPr>
        <p:blipFill>
          <a:blip r:embed="rId5"/>
          <a:stretch>
            <a:fillRect/>
          </a:stretch>
        </p:blipFill>
        <p:spPr>
          <a:xfrm>
            <a:off x="5611813" y="12287250"/>
            <a:ext cx="914400" cy="228600"/>
          </a:xfrm>
          <a:prstGeom prst="rect">
            <a:avLst/>
          </a:prstGeom>
        </p:spPr>
      </p:pic>
      <p:sp>
        <p:nvSpPr>
          <p:cNvPr id="2" name="Rectangle 1">
            <a:extLst>
              <a:ext uri="{FF2B5EF4-FFF2-40B4-BE49-F238E27FC236}">
                <a16:creationId xmlns:a16="http://schemas.microsoft.com/office/drawing/2014/main" id="{83AEBF51-5672-42E4-BB20-5BFA05EEA721}"/>
              </a:ext>
            </a:extLst>
          </p:cNvPr>
          <p:cNvSpPr/>
          <p:nvPr/>
        </p:nvSpPr>
        <p:spPr>
          <a:xfrm>
            <a:off x="735980" y="2230613"/>
            <a:ext cx="10727474" cy="4247317"/>
          </a:xfrm>
          <a:prstGeom prst="rect">
            <a:avLst/>
          </a:prstGeom>
        </p:spPr>
        <p:txBody>
          <a:bodyPr wrap="square">
            <a:spAutoFit/>
          </a:bodyPr>
          <a:lstStyle/>
          <a:p>
            <a:r>
              <a:rPr lang="en-US" sz="2800" dirty="0">
                <a:solidFill>
                  <a:srgbClr val="782F40"/>
                </a:solidFill>
                <a:latin typeface="NCAA FSU Noles Glades Bold" panose="02000500000000000000" pitchFamily="2" charset="0"/>
              </a:rPr>
              <a:t>RESPECT EVERYONE</a:t>
            </a:r>
          </a:p>
          <a:p>
            <a:endParaRPr lang="en-US" dirty="0">
              <a:latin typeface="NCAA FSU Noles Glades Bold" panose="02000500000000000000" pitchFamily="2" charset="0"/>
            </a:endParaRPr>
          </a:p>
          <a:p>
            <a:r>
              <a:rPr lang="en-US" sz="1600" dirty="0">
                <a:solidFill>
                  <a:srgbClr val="782F40"/>
                </a:solidFill>
                <a:latin typeface="Arial Black" panose="020B0A04020102020204" pitchFamily="34" charset="0"/>
              </a:rPr>
              <a:t>Sportsmanship and respect should always be a part of competition. All too often these days sportsmanship is gone. Parents, players and coaches are yelling at the referee. Fans and teammates are taunting the opposition. Players spend as much time complaining about or arguing with their teammates as they do worrying about the game.</a:t>
            </a:r>
          </a:p>
          <a:p>
            <a:endParaRPr lang="en-US" sz="1600" dirty="0">
              <a:solidFill>
                <a:srgbClr val="782F40"/>
              </a:solidFill>
              <a:latin typeface="Arial Black" panose="020B0A04020102020204" pitchFamily="34" charset="0"/>
            </a:endParaRPr>
          </a:p>
          <a:p>
            <a:r>
              <a:rPr lang="en-US" sz="1600" dirty="0">
                <a:solidFill>
                  <a:srgbClr val="782F40"/>
                </a:solidFill>
                <a:latin typeface="Arial Black" panose="020B0A04020102020204" pitchFamily="34" charset="0"/>
              </a:rPr>
              <a:t>To put this very simply...WE WILL NOT!</a:t>
            </a:r>
          </a:p>
          <a:p>
            <a:endParaRPr lang="en-US" sz="1600" dirty="0">
              <a:solidFill>
                <a:srgbClr val="782F40"/>
              </a:solidFill>
              <a:latin typeface="Arial Black" panose="020B0A04020102020204" pitchFamily="34" charset="0"/>
            </a:endParaRPr>
          </a:p>
          <a:p>
            <a:r>
              <a:rPr lang="en-US" sz="1600" dirty="0">
                <a:solidFill>
                  <a:srgbClr val="782F40"/>
                </a:solidFill>
                <a:latin typeface="Arial Black" panose="020B0A04020102020204" pitchFamily="34" charset="0"/>
              </a:rPr>
              <a:t>We will respect our opponents, the referees and the fans, even if they don't deserve it. We will respect and listen to our coaches, we will respect and protect our team.</a:t>
            </a:r>
          </a:p>
          <a:p>
            <a:endParaRPr lang="en-US" sz="1600" dirty="0">
              <a:solidFill>
                <a:srgbClr val="782F40"/>
              </a:solidFill>
              <a:latin typeface="Arial Black" panose="020B0A04020102020204" pitchFamily="34" charset="0"/>
            </a:endParaRPr>
          </a:p>
          <a:p>
            <a:r>
              <a:rPr lang="en-US" sz="1600" dirty="0">
                <a:solidFill>
                  <a:srgbClr val="782F40"/>
                </a:solidFill>
                <a:latin typeface="Arial Black" panose="020B0A04020102020204" pitchFamily="34" charset="0"/>
              </a:rPr>
              <a:t>When others fail to show proper respect, we will be better. We will show them how it should be.</a:t>
            </a:r>
          </a:p>
          <a:p>
            <a:endParaRPr lang="en-US" sz="1600" dirty="0">
              <a:solidFill>
                <a:srgbClr val="782F40"/>
              </a:solidFill>
              <a:latin typeface="Arial Black" panose="020B0A04020102020204" pitchFamily="34" charset="0"/>
            </a:endParaRPr>
          </a:p>
          <a:p>
            <a:r>
              <a:rPr lang="en-US" sz="1600" dirty="0">
                <a:solidFill>
                  <a:srgbClr val="782F40"/>
                </a:solidFill>
                <a:latin typeface="Arial Black" panose="020B0A04020102020204" pitchFamily="34" charset="0"/>
              </a:rPr>
              <a:t>We will make our statement on the field and be the better people, and the better team.</a:t>
            </a:r>
          </a:p>
        </p:txBody>
      </p:sp>
    </p:spTree>
    <p:extLst>
      <p:ext uri="{BB962C8B-B14F-4D97-AF65-F5344CB8AC3E}">
        <p14:creationId xmlns:p14="http://schemas.microsoft.com/office/powerpoint/2010/main" val="38113691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B0803C-A636-462A-987C-210BE77F207A}"/>
              </a:ext>
            </a:extLst>
          </p:cNvPr>
          <p:cNvSpPr/>
          <p:nvPr/>
        </p:nvSpPr>
        <p:spPr>
          <a:xfrm>
            <a:off x="1" y="0"/>
            <a:ext cx="12192000" cy="828269"/>
          </a:xfrm>
          <a:prstGeom prst="rect">
            <a:avLst/>
          </a:prstGeom>
          <a:solidFill>
            <a:srgbClr val="782F4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5587B34-96A0-411E-8866-9F23CD786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55" y="127096"/>
            <a:ext cx="1402345" cy="1402345"/>
          </a:xfrm>
          <a:prstGeom prst="rect">
            <a:avLst/>
          </a:prstGeom>
        </p:spPr>
      </p:pic>
      <p:sp>
        <p:nvSpPr>
          <p:cNvPr id="3" name="Subtitle 2">
            <a:extLst>
              <a:ext uri="{FF2B5EF4-FFF2-40B4-BE49-F238E27FC236}">
                <a16:creationId xmlns:a16="http://schemas.microsoft.com/office/drawing/2014/main" id="{31644E24-D547-4F8B-ADEB-307B34FEF9EE}"/>
              </a:ext>
            </a:extLst>
          </p:cNvPr>
          <p:cNvSpPr>
            <a:spLocks noGrp="1"/>
          </p:cNvSpPr>
          <p:nvPr>
            <p:ph type="subTitle" idx="1"/>
          </p:nvPr>
        </p:nvSpPr>
        <p:spPr>
          <a:xfrm>
            <a:off x="-1" y="0"/>
            <a:ext cx="12192000" cy="1170524"/>
          </a:xfrm>
        </p:spPr>
        <p:txBody>
          <a:bodyPr>
            <a:normAutofit/>
          </a:bodyPr>
          <a:lstStyle/>
          <a:p>
            <a:r>
              <a:rPr lang="en-US" dirty="0" err="1">
                <a:solidFill>
                  <a:srgbClr val="CEB888"/>
                </a:solidFill>
                <a:latin typeface="NCAA FSU Noles Unconquered" panose="02000500000000000000" pitchFamily="2" charset="0"/>
              </a:rPr>
              <a:t>florida</a:t>
            </a:r>
            <a:r>
              <a:rPr lang="en-US" dirty="0">
                <a:solidFill>
                  <a:srgbClr val="CEB888"/>
                </a:solidFill>
                <a:latin typeface="NCAA FSU Noles Unconquered" panose="02000500000000000000" pitchFamily="2" charset="0"/>
              </a:rPr>
              <a:t> state university schools</a:t>
            </a:r>
          </a:p>
          <a:p>
            <a:r>
              <a:rPr lang="en-US" dirty="0">
                <a:solidFill>
                  <a:srgbClr val="CEB888"/>
                </a:solidFill>
                <a:latin typeface="NCAA FSU Noles Unconquered" panose="02000500000000000000" pitchFamily="2" charset="0"/>
              </a:rPr>
              <a:t>girls’ soccer program</a:t>
            </a:r>
          </a:p>
        </p:txBody>
      </p:sp>
      <p:sp>
        <p:nvSpPr>
          <p:cNvPr id="12" name="Rectangle 11">
            <a:extLst>
              <a:ext uri="{FF2B5EF4-FFF2-40B4-BE49-F238E27FC236}">
                <a16:creationId xmlns:a16="http://schemas.microsoft.com/office/drawing/2014/main" id="{7568A773-F077-4524-BDE5-CD26DF12090B}"/>
              </a:ext>
            </a:extLst>
          </p:cNvPr>
          <p:cNvSpPr/>
          <p:nvPr/>
        </p:nvSpPr>
        <p:spPr>
          <a:xfrm>
            <a:off x="-3" y="1067776"/>
            <a:ext cx="12192001" cy="923330"/>
          </a:xfrm>
          <a:prstGeom prst="rect">
            <a:avLst/>
          </a:prstGeom>
          <a:noFill/>
        </p:spPr>
        <p:txBody>
          <a:bodyPr wrap="square" lIns="91440" tIns="45720" rIns="91440" bIns="45720">
            <a:spAutoFit/>
          </a:bodyPr>
          <a:lstStyle/>
          <a:p>
            <a:pPr algn="ctr"/>
            <a:r>
              <a:rPr lang="en-US" sz="5400" b="0" cap="none" spc="0" dirty="0">
                <a:ln w="0"/>
                <a:solidFill>
                  <a:srgbClr val="CEB888"/>
                </a:solidFill>
                <a:effectLst>
                  <a:outerShdw blurRad="38100" dist="19050" dir="2700000" algn="tl" rotWithShape="0">
                    <a:schemeClr val="dk1">
                      <a:alpha val="40000"/>
                    </a:schemeClr>
                  </a:outerShdw>
                </a:effectLst>
                <a:latin typeface="NCAA FSU Noles Unconquered" panose="02000500000000000000" pitchFamily="2" charset="0"/>
              </a:rPr>
              <a:t>Player Expectations</a:t>
            </a:r>
          </a:p>
        </p:txBody>
      </p:sp>
      <p:graphicFrame>
        <p:nvGraphicFramePr>
          <p:cNvPr id="54" name="Table 53">
            <a:extLst>
              <a:ext uri="{FF2B5EF4-FFF2-40B4-BE49-F238E27FC236}">
                <a16:creationId xmlns:a16="http://schemas.microsoft.com/office/drawing/2014/main" id="{D16237E3-82DD-48C1-A36C-BF34290B2E22}"/>
              </a:ext>
            </a:extLst>
          </p:cNvPr>
          <p:cNvGraphicFramePr>
            <a:graphicFrameLocks noGrp="1"/>
          </p:cNvGraphicFramePr>
          <p:nvPr/>
        </p:nvGraphicFramePr>
        <p:xfrm>
          <a:off x="5611813" y="-5657850"/>
          <a:ext cx="967561" cy="4362207"/>
        </p:xfrm>
        <a:graphic>
          <a:graphicData uri="http://schemas.openxmlformats.org/drawingml/2006/table">
            <a:tbl>
              <a:tblPr>
                <a:tableStyleId>{5C22544A-7EE6-4342-B048-85BDC9FD1C3A}</a:tableStyleId>
              </a:tblPr>
              <a:tblGrid>
                <a:gridCol w="967561">
                  <a:extLst>
                    <a:ext uri="{9D8B030D-6E8A-4147-A177-3AD203B41FA5}">
                      <a16:colId xmlns:a16="http://schemas.microsoft.com/office/drawing/2014/main" val="2705494433"/>
                    </a:ext>
                  </a:extLst>
                </a:gridCol>
              </a:tblGrid>
              <a:tr h="191976">
                <a:tc>
                  <a:txBody>
                    <a:bodyPr/>
                    <a:lstStyle/>
                    <a:p>
                      <a:pPr algn="l" fontAlgn="ctr"/>
                      <a:r>
                        <a:rPr lang="en-US" sz="300" u="none" strike="noStrike">
                          <a:effectLst/>
                        </a:rPr>
                        <a:t>Game Day Operations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27097019"/>
                  </a:ext>
                </a:extLst>
              </a:tr>
              <a:tr h="230372">
                <a:tc>
                  <a:txBody>
                    <a:bodyPr/>
                    <a:lstStyle/>
                    <a:p>
                      <a:pPr algn="l" fontAlgn="ctr"/>
                      <a:endParaRPr lang="en-US" sz="300" u="none" strike="noStrike">
                        <a:effectLst/>
                      </a:endParaRPr>
                    </a:p>
                    <a:p>
                      <a:pPr algn="l" fontAlgn="ctr"/>
                      <a:r>
                        <a:rPr lang="en-US" sz="300" u="none" strike="noStrike">
                          <a:effectLst/>
                        </a:rPr>
                        <a:t>Ticketing Administration</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679678973"/>
                  </a:ext>
                </a:extLst>
              </a:tr>
              <a:tr h="138223">
                <a:tc>
                  <a:txBody>
                    <a:bodyPr/>
                    <a:lstStyle/>
                    <a:p>
                      <a:pPr algn="l" fontAlgn="ctr"/>
                      <a:endParaRPr lang="en-US" sz="300" u="none" strike="noStrike">
                        <a:effectLst/>
                      </a:endParaRPr>
                    </a:p>
                    <a:p>
                      <a:pPr algn="l" fontAlgn="ctr"/>
                      <a:r>
                        <a:rPr lang="en-US" sz="300" u="none" strike="noStrike">
                          <a:effectLst/>
                        </a:rPr>
                        <a:t>Ticket Takers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304318456"/>
                  </a:ext>
                </a:extLst>
              </a:tr>
              <a:tr h="230372">
                <a:tc>
                  <a:txBody>
                    <a:bodyPr/>
                    <a:lstStyle/>
                    <a:p>
                      <a:pPr algn="l" fontAlgn="ctr"/>
                      <a:endParaRPr lang="en-US" sz="300" u="none" strike="noStrike">
                        <a:effectLst/>
                      </a:endParaRPr>
                    </a:p>
                    <a:p>
                      <a:pPr algn="l" fontAlgn="ctr"/>
                      <a:r>
                        <a:rPr lang="en-US" sz="300" u="none" strike="noStrike">
                          <a:effectLst/>
                        </a:rPr>
                        <a:t>Concession Operations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883395083"/>
                  </a:ext>
                </a:extLst>
              </a:tr>
              <a:tr h="184297">
                <a:tc>
                  <a:txBody>
                    <a:bodyPr/>
                    <a:lstStyle/>
                    <a:p>
                      <a:pPr algn="l" fontAlgn="ctr"/>
                      <a:endParaRPr lang="en-US" sz="300" u="none" strike="noStrike">
                        <a:effectLst/>
                      </a:endParaRPr>
                    </a:p>
                    <a:p>
                      <a:pPr algn="l" fontAlgn="ctr"/>
                      <a:r>
                        <a:rPr lang="en-US" sz="300" u="none" strike="noStrike">
                          <a:effectLst/>
                        </a:rPr>
                        <a:t>Concessions Staff</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187288920"/>
                  </a:ext>
                </a:extLst>
              </a:tr>
              <a:tr h="92149">
                <a:tc>
                  <a:txBody>
                    <a:bodyPr/>
                    <a:lstStyle/>
                    <a:p>
                      <a:pPr algn="l" fontAlgn="ctr"/>
                      <a:endParaRPr lang="en-US" sz="300" u="none" strike="noStrike">
                        <a:effectLst/>
                      </a:endParaRPr>
                    </a:p>
                    <a:p>
                      <a:pPr algn="l" fontAlgn="ctr"/>
                      <a:r>
                        <a:rPr lang="en-US" sz="300" u="none" strike="noStrike">
                          <a:effectLst/>
                        </a:rPr>
                        <a:t>Field Setup</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922839189"/>
                  </a:ext>
                </a:extLst>
              </a:tr>
              <a:tr h="184297">
                <a:tc>
                  <a:txBody>
                    <a:bodyPr/>
                    <a:lstStyle/>
                    <a:p>
                      <a:pPr algn="l" fontAlgn="ctr"/>
                      <a:endParaRPr lang="en-US" sz="300" u="none" strike="noStrike">
                        <a:effectLst/>
                      </a:endParaRPr>
                    </a:p>
                    <a:p>
                      <a:pPr algn="l" fontAlgn="ctr"/>
                      <a:r>
                        <a:rPr lang="en-US" sz="300" u="none" strike="noStrike">
                          <a:effectLst/>
                        </a:rPr>
                        <a:t>Stadium Announcer</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844702881"/>
                  </a:ext>
                </a:extLst>
              </a:tr>
              <a:tr h="138223">
                <a:tc>
                  <a:txBody>
                    <a:bodyPr/>
                    <a:lstStyle/>
                    <a:p>
                      <a:pPr algn="l" fontAlgn="ctr"/>
                      <a:endParaRPr lang="en-US" sz="300" u="none" strike="noStrike">
                        <a:effectLst/>
                      </a:endParaRPr>
                    </a:p>
                    <a:p>
                      <a:pPr algn="l" fontAlgn="ctr"/>
                      <a:r>
                        <a:rPr lang="en-US" sz="300" u="none" strike="noStrike">
                          <a:effectLst/>
                        </a:rPr>
                        <a:t>Game Recording</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7284604"/>
                  </a:ext>
                </a:extLst>
              </a:tr>
              <a:tr h="92149">
                <a:tc>
                  <a:txBody>
                    <a:bodyPr/>
                    <a:lstStyle/>
                    <a:p>
                      <a:pPr algn="l" fontAlgn="ctr"/>
                      <a:endParaRPr lang="en-US" sz="300" u="none" strike="noStrike">
                        <a:effectLst/>
                      </a:endParaRPr>
                    </a:p>
                    <a:p>
                      <a:pPr algn="l" fontAlgn="ctr"/>
                      <a:r>
                        <a:rPr lang="en-US" sz="300" u="none" strike="noStrike">
                          <a:effectLst/>
                        </a:rPr>
                        <a:t>Ball Kids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180154837"/>
                  </a:ext>
                </a:extLst>
              </a:tr>
              <a:tr h="143982">
                <a:tc>
                  <a:txBody>
                    <a:bodyPr/>
                    <a:lstStyle/>
                    <a:p>
                      <a:pPr algn="l" fontAlgn="ctr"/>
                      <a:endParaRPr lang="en-US" sz="300" u="none" strike="noStrike">
                        <a:effectLst/>
                      </a:endParaRPr>
                    </a:p>
                    <a:p>
                      <a:pPr algn="l" fontAlgn="ctr"/>
                      <a:r>
                        <a:rPr lang="en-US" sz="300" u="none" strike="noStrike">
                          <a:effectLst/>
                        </a:rPr>
                        <a:t>Event Planning</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459533858"/>
                  </a:ext>
                </a:extLst>
              </a:tr>
              <a:tr h="230372">
                <a:tc>
                  <a:txBody>
                    <a:bodyPr/>
                    <a:lstStyle/>
                    <a:p>
                      <a:pPr algn="l" fontAlgn="ctr"/>
                      <a:endParaRPr lang="en-US" sz="300" u="none" strike="noStrike">
                        <a:effectLst/>
                      </a:endParaRPr>
                    </a:p>
                    <a:p>
                      <a:pPr algn="l" fontAlgn="ctr"/>
                      <a:r>
                        <a:rPr lang="en-US" sz="300" u="none" strike="noStrike">
                          <a:effectLst/>
                        </a:rPr>
                        <a:t>End of Year Banquet</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639091513"/>
                  </a:ext>
                </a:extLst>
              </a:tr>
              <a:tr h="276446">
                <a:tc>
                  <a:txBody>
                    <a:bodyPr/>
                    <a:lstStyle/>
                    <a:p>
                      <a:pPr algn="l" fontAlgn="ctr"/>
                      <a:endParaRPr lang="en-US" sz="300" u="none" strike="noStrike">
                        <a:effectLst/>
                      </a:endParaRPr>
                    </a:p>
                    <a:p>
                      <a:pPr algn="l" fontAlgn="ctr"/>
                      <a:r>
                        <a:rPr lang="en-US" sz="300" u="none" strike="noStrike">
                          <a:effectLst/>
                        </a:rPr>
                        <a:t>Senior Recognition / Senior Night</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209041167"/>
                  </a:ext>
                </a:extLst>
              </a:tr>
              <a:tr h="138223">
                <a:tc>
                  <a:txBody>
                    <a:bodyPr/>
                    <a:lstStyle/>
                    <a:p>
                      <a:pPr algn="l" fontAlgn="ctr"/>
                      <a:endParaRPr lang="en-US" sz="300" u="none" strike="noStrike">
                        <a:effectLst/>
                      </a:endParaRPr>
                    </a:p>
                    <a:p>
                      <a:pPr algn="l" fontAlgn="ctr"/>
                      <a:r>
                        <a:rPr lang="en-US" sz="300" u="none" strike="noStrike">
                          <a:effectLst/>
                        </a:rPr>
                        <a:t>Team Dinners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769701329"/>
                  </a:ext>
                </a:extLst>
              </a:tr>
              <a:tr h="598966">
                <a:tc>
                  <a:txBody>
                    <a:bodyPr/>
                    <a:lstStyle/>
                    <a:p>
                      <a:pPr algn="l" fontAlgn="ctr"/>
                      <a:endParaRPr lang="en-US" sz="300" u="none" strike="noStrike">
                        <a:effectLst/>
                      </a:endParaRPr>
                    </a:p>
                    <a:p>
                      <a:pPr algn="l" fontAlgn="ctr"/>
                      <a:r>
                        <a:rPr lang="en-US" sz="300" u="none" strike="noStrike">
                          <a:effectLst/>
                        </a:rPr>
                        <a:t>Other Game Day Events (Community Night, Teacher Appreciation, etc.)</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826501515"/>
                  </a:ext>
                </a:extLst>
              </a:tr>
              <a:tr h="86005">
                <a:tc>
                  <a:txBody>
                    <a:bodyPr/>
                    <a:lstStyle/>
                    <a:p>
                      <a:pPr algn="l" fontAlgn="ctr"/>
                      <a:endParaRPr lang="en-US" sz="300" u="none" strike="noStrike">
                        <a:effectLst/>
                      </a:endParaRPr>
                    </a:p>
                    <a:p>
                      <a:pPr algn="l" fontAlgn="ctr"/>
                      <a:r>
                        <a:rPr lang="en-US" sz="300" u="none" strike="noStrike">
                          <a:effectLst/>
                        </a:rPr>
                        <a:t>Other:</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975395669"/>
                  </a:ext>
                </a:extLst>
              </a:tr>
              <a:tr h="46074">
                <a:tc>
                  <a:txBody>
                    <a:bodyPr/>
                    <a:lstStyle/>
                    <a:p>
                      <a:pPr algn="l" fontAlgn="b"/>
                      <a:endParaRPr lang="en-US" sz="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680344596"/>
                  </a:ext>
                </a:extLst>
              </a:tr>
              <a:tr h="239971">
                <a:tc>
                  <a:txBody>
                    <a:bodyPr/>
                    <a:lstStyle/>
                    <a:p>
                      <a:pPr algn="l" fontAlgn="ctr"/>
                      <a:endParaRPr lang="en-US" sz="300" u="none" strike="noStrike">
                        <a:effectLst/>
                      </a:endParaRPr>
                    </a:p>
                    <a:p>
                      <a:pPr algn="l" fontAlgn="ctr"/>
                      <a:r>
                        <a:rPr lang="en-US" sz="300" u="none" strike="noStrike">
                          <a:effectLst/>
                        </a:rPr>
                        <a:t>Marketing and Finance</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572347489"/>
                  </a:ext>
                </a:extLst>
              </a:tr>
              <a:tr h="138223">
                <a:tc>
                  <a:txBody>
                    <a:bodyPr/>
                    <a:lstStyle/>
                    <a:p>
                      <a:pPr algn="l" fontAlgn="ctr"/>
                      <a:endParaRPr lang="en-US" sz="300" u="none" strike="noStrike">
                        <a:effectLst/>
                      </a:endParaRPr>
                    </a:p>
                    <a:p>
                      <a:pPr algn="l" fontAlgn="ctr"/>
                      <a:r>
                        <a:rPr lang="en-US" sz="300" u="none" strike="noStrike">
                          <a:effectLst/>
                        </a:rPr>
                        <a:t>Sponsorships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074100698"/>
                  </a:ext>
                </a:extLst>
              </a:tr>
              <a:tr h="230372">
                <a:tc>
                  <a:txBody>
                    <a:bodyPr/>
                    <a:lstStyle/>
                    <a:p>
                      <a:pPr algn="l" fontAlgn="ctr"/>
                      <a:endParaRPr lang="en-US" sz="300" u="none" strike="noStrike">
                        <a:effectLst/>
                      </a:endParaRPr>
                    </a:p>
                    <a:p>
                      <a:pPr algn="l" fontAlgn="ctr"/>
                      <a:r>
                        <a:rPr lang="en-US" sz="300" u="none" strike="noStrike">
                          <a:effectLst/>
                        </a:rPr>
                        <a:t>Finances and Accounting</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674723420"/>
                  </a:ext>
                </a:extLst>
              </a:tr>
              <a:tr h="86005">
                <a:tc>
                  <a:txBody>
                    <a:bodyPr/>
                    <a:lstStyle/>
                    <a:p>
                      <a:pPr algn="l" fontAlgn="ctr"/>
                      <a:endParaRPr lang="en-US" sz="300" u="none" strike="noStrike">
                        <a:effectLst/>
                      </a:endParaRPr>
                    </a:p>
                    <a:p>
                      <a:pPr algn="l" fontAlgn="ctr"/>
                      <a:r>
                        <a:rPr lang="en-US" sz="300" u="none" strike="noStrike">
                          <a:effectLst/>
                        </a:rPr>
                        <a:t>Other:</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920982873"/>
                  </a:ext>
                </a:extLst>
              </a:tr>
              <a:tr h="46074">
                <a:tc>
                  <a:txBody>
                    <a:bodyPr/>
                    <a:lstStyle/>
                    <a:p>
                      <a:pPr algn="l" fontAlgn="b"/>
                      <a:endParaRPr lang="en-US" sz="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39471626"/>
                  </a:ext>
                </a:extLst>
              </a:tr>
              <a:tr h="239971">
                <a:tc>
                  <a:txBody>
                    <a:bodyPr/>
                    <a:lstStyle/>
                    <a:p>
                      <a:pPr algn="l" fontAlgn="ctr"/>
                      <a:endParaRPr lang="en-US" sz="300" u="none" strike="noStrike">
                        <a:effectLst/>
                      </a:endParaRPr>
                    </a:p>
                    <a:p>
                      <a:pPr algn="l" fontAlgn="ctr"/>
                      <a:r>
                        <a:rPr lang="en-US" sz="300" u="none" strike="noStrike">
                          <a:effectLst/>
                        </a:rPr>
                        <a:t>Program Administration</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6827906"/>
                  </a:ext>
                </a:extLst>
              </a:tr>
              <a:tr h="92149">
                <a:tc>
                  <a:txBody>
                    <a:bodyPr/>
                    <a:lstStyle/>
                    <a:p>
                      <a:pPr algn="l" fontAlgn="ctr"/>
                      <a:endParaRPr lang="en-US" sz="300" u="none" strike="noStrike">
                        <a:effectLst/>
                      </a:endParaRPr>
                    </a:p>
                    <a:p>
                      <a:pPr algn="l" fontAlgn="ctr"/>
                      <a:r>
                        <a:rPr lang="en-US" sz="300" u="none" strike="noStrike">
                          <a:effectLst/>
                        </a:rPr>
                        <a:t>Uniforms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587823580"/>
                  </a:ext>
                </a:extLst>
              </a:tr>
              <a:tr h="138223">
                <a:tc>
                  <a:txBody>
                    <a:bodyPr/>
                    <a:lstStyle/>
                    <a:p>
                      <a:pPr algn="l" fontAlgn="ctr"/>
                      <a:endParaRPr lang="en-US" sz="300" u="none" strike="noStrike">
                        <a:effectLst/>
                      </a:endParaRPr>
                    </a:p>
                    <a:p>
                      <a:pPr algn="l" fontAlgn="ctr"/>
                      <a:r>
                        <a:rPr lang="en-US" sz="300" u="none" strike="noStrike">
                          <a:effectLst/>
                        </a:rPr>
                        <a:t>Team Apparel</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972817275"/>
                  </a:ext>
                </a:extLst>
              </a:tr>
              <a:tr h="138223">
                <a:tc>
                  <a:txBody>
                    <a:bodyPr/>
                    <a:lstStyle/>
                    <a:p>
                      <a:pPr algn="l" fontAlgn="ctr"/>
                      <a:endParaRPr lang="en-US" sz="300" u="none" strike="noStrike" dirty="0">
                        <a:effectLst/>
                      </a:endParaRPr>
                    </a:p>
                    <a:p>
                      <a:pPr algn="l" fontAlgn="ctr"/>
                      <a:r>
                        <a:rPr lang="en-US" sz="300" u="none" strike="noStrike" dirty="0">
                          <a:effectLst/>
                        </a:rPr>
                        <a:t>Fan Apparel </a:t>
                      </a:r>
                      <a:endParaRPr lang="en-US" sz="3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674590664"/>
                  </a:ext>
                </a:extLst>
              </a:tr>
            </a:tbl>
          </a:graphicData>
        </a:graphic>
      </p:graphicFrame>
      <p:pic>
        <p:nvPicPr>
          <p:cNvPr id="55" name="Control 1">
            <a:extLst>
              <a:ext uri="{FF2B5EF4-FFF2-40B4-BE49-F238E27FC236}">
                <a16:creationId xmlns:a16="http://schemas.microsoft.com/office/drawing/2014/main" id="{684BB2C7-04FE-4DEB-866A-645656F66067}"/>
              </a:ext>
            </a:extLst>
          </p:cNvPr>
          <p:cNvPicPr>
            <a:picLocks noChangeAspect="1"/>
          </p:cNvPicPr>
          <p:nvPr/>
        </p:nvPicPr>
        <p:blipFill>
          <a:blip r:embed="rId4"/>
          <a:stretch>
            <a:fillRect/>
          </a:stretch>
        </p:blipFill>
        <p:spPr>
          <a:xfrm>
            <a:off x="5611813" y="8810625"/>
            <a:ext cx="914400" cy="228600"/>
          </a:xfrm>
          <a:prstGeom prst="rect">
            <a:avLst/>
          </a:prstGeom>
        </p:spPr>
      </p:pic>
      <p:pic>
        <p:nvPicPr>
          <p:cNvPr id="56" name="Control 2">
            <a:extLst>
              <a:ext uri="{FF2B5EF4-FFF2-40B4-BE49-F238E27FC236}">
                <a16:creationId xmlns:a16="http://schemas.microsoft.com/office/drawing/2014/main" id="{CE765761-7731-4FA9-A75D-23EFD948640A}"/>
              </a:ext>
            </a:extLst>
          </p:cNvPr>
          <p:cNvPicPr>
            <a:picLocks noChangeAspect="1"/>
          </p:cNvPicPr>
          <p:nvPr/>
        </p:nvPicPr>
        <p:blipFill>
          <a:blip r:embed="rId5"/>
          <a:stretch>
            <a:fillRect/>
          </a:stretch>
        </p:blipFill>
        <p:spPr>
          <a:xfrm>
            <a:off x="5611813" y="12287250"/>
            <a:ext cx="914400" cy="228600"/>
          </a:xfrm>
          <a:prstGeom prst="rect">
            <a:avLst/>
          </a:prstGeom>
        </p:spPr>
      </p:pic>
      <p:sp>
        <p:nvSpPr>
          <p:cNvPr id="2" name="Rectangle 1">
            <a:extLst>
              <a:ext uri="{FF2B5EF4-FFF2-40B4-BE49-F238E27FC236}">
                <a16:creationId xmlns:a16="http://schemas.microsoft.com/office/drawing/2014/main" id="{83AEBF51-5672-42E4-BB20-5BFA05EEA721}"/>
              </a:ext>
            </a:extLst>
          </p:cNvPr>
          <p:cNvSpPr/>
          <p:nvPr/>
        </p:nvSpPr>
        <p:spPr>
          <a:xfrm>
            <a:off x="735980" y="2230613"/>
            <a:ext cx="10727474" cy="2739211"/>
          </a:xfrm>
          <a:prstGeom prst="rect">
            <a:avLst/>
          </a:prstGeom>
        </p:spPr>
        <p:txBody>
          <a:bodyPr wrap="square">
            <a:spAutoFit/>
          </a:bodyPr>
          <a:lstStyle/>
          <a:p>
            <a:r>
              <a:rPr lang="en-US" sz="2800" dirty="0">
                <a:solidFill>
                  <a:srgbClr val="782F40"/>
                </a:solidFill>
                <a:latin typeface="NCAA FSU Noles Glades Bold" panose="02000500000000000000" pitchFamily="2" charset="0"/>
              </a:rPr>
              <a:t>TAKE CARE OF YOURSELF</a:t>
            </a:r>
          </a:p>
          <a:p>
            <a:endParaRPr lang="en-US" dirty="0">
              <a:latin typeface="NCAA FSU Noles Glades Bold" panose="02000500000000000000" pitchFamily="2" charset="0"/>
            </a:endParaRPr>
          </a:p>
          <a:p>
            <a:r>
              <a:rPr lang="en-US" dirty="0">
                <a:solidFill>
                  <a:srgbClr val="782F40"/>
                </a:solidFill>
                <a:latin typeface="Arial Black" panose="020B0A04020102020204" pitchFamily="34" charset="0"/>
              </a:rPr>
              <a:t>As a team we not only need every player, we need every player at 100%. Get the sleep you need. Eat properly. Stretch before games, cool down after. Stay hydrated.</a:t>
            </a:r>
          </a:p>
          <a:p>
            <a:endParaRPr lang="en-US" dirty="0">
              <a:solidFill>
                <a:srgbClr val="782F40"/>
              </a:solidFill>
              <a:latin typeface="Arial Black" panose="020B0A04020102020204" pitchFamily="34" charset="0"/>
            </a:endParaRPr>
          </a:p>
          <a:p>
            <a:r>
              <a:rPr lang="en-US" dirty="0">
                <a:solidFill>
                  <a:srgbClr val="782F40"/>
                </a:solidFill>
                <a:latin typeface="Arial Black" panose="020B0A04020102020204" pitchFamily="34" charset="0"/>
              </a:rPr>
              <a:t>More than taking care of your body, stay positive. Remain focused. Stay out of trouble, and focus on your school work so you remain </a:t>
            </a:r>
            <a:r>
              <a:rPr lang="en-US" dirty="0" err="1">
                <a:solidFill>
                  <a:srgbClr val="782F40"/>
                </a:solidFill>
                <a:latin typeface="Arial Black" panose="020B0A04020102020204" pitchFamily="34" charset="0"/>
              </a:rPr>
              <a:t>eligble</a:t>
            </a:r>
            <a:r>
              <a:rPr lang="en-US" dirty="0">
                <a:solidFill>
                  <a:srgbClr val="782F40"/>
                </a:solidFill>
                <a:latin typeface="Arial Black" panose="020B0A04020102020204" pitchFamily="34" charset="0"/>
              </a:rPr>
              <a:t>.</a:t>
            </a:r>
          </a:p>
          <a:p>
            <a:endParaRPr lang="en-US" dirty="0">
              <a:solidFill>
                <a:srgbClr val="782F40"/>
              </a:solidFill>
              <a:latin typeface="Arial Black" panose="020B0A04020102020204" pitchFamily="34" charset="0"/>
            </a:endParaRPr>
          </a:p>
          <a:p>
            <a:r>
              <a:rPr lang="en-US" dirty="0">
                <a:solidFill>
                  <a:srgbClr val="782F40"/>
                </a:solidFill>
                <a:latin typeface="Arial Black" panose="020B0A04020102020204" pitchFamily="34" charset="0"/>
              </a:rPr>
              <a:t>We need you. Take care of you.</a:t>
            </a:r>
          </a:p>
        </p:txBody>
      </p:sp>
    </p:spTree>
    <p:extLst>
      <p:ext uri="{BB962C8B-B14F-4D97-AF65-F5344CB8AC3E}">
        <p14:creationId xmlns:p14="http://schemas.microsoft.com/office/powerpoint/2010/main" val="22045701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B0803C-A636-462A-987C-210BE77F207A}"/>
              </a:ext>
            </a:extLst>
          </p:cNvPr>
          <p:cNvSpPr/>
          <p:nvPr/>
        </p:nvSpPr>
        <p:spPr>
          <a:xfrm>
            <a:off x="1" y="0"/>
            <a:ext cx="12192000" cy="828269"/>
          </a:xfrm>
          <a:prstGeom prst="rect">
            <a:avLst/>
          </a:prstGeom>
          <a:solidFill>
            <a:srgbClr val="782F4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5587B34-96A0-411E-8866-9F23CD786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55" y="127096"/>
            <a:ext cx="1402345" cy="1402345"/>
          </a:xfrm>
          <a:prstGeom prst="rect">
            <a:avLst/>
          </a:prstGeom>
        </p:spPr>
      </p:pic>
      <p:sp>
        <p:nvSpPr>
          <p:cNvPr id="3" name="Subtitle 2">
            <a:extLst>
              <a:ext uri="{FF2B5EF4-FFF2-40B4-BE49-F238E27FC236}">
                <a16:creationId xmlns:a16="http://schemas.microsoft.com/office/drawing/2014/main" id="{31644E24-D547-4F8B-ADEB-307B34FEF9EE}"/>
              </a:ext>
            </a:extLst>
          </p:cNvPr>
          <p:cNvSpPr>
            <a:spLocks noGrp="1"/>
          </p:cNvSpPr>
          <p:nvPr>
            <p:ph type="subTitle" idx="1"/>
          </p:nvPr>
        </p:nvSpPr>
        <p:spPr>
          <a:xfrm>
            <a:off x="-1" y="0"/>
            <a:ext cx="12192000" cy="1170524"/>
          </a:xfrm>
        </p:spPr>
        <p:txBody>
          <a:bodyPr>
            <a:normAutofit/>
          </a:bodyPr>
          <a:lstStyle/>
          <a:p>
            <a:r>
              <a:rPr lang="en-US" dirty="0" err="1">
                <a:solidFill>
                  <a:srgbClr val="CEB888"/>
                </a:solidFill>
                <a:latin typeface="NCAA FSU Noles Unconquered" panose="02000500000000000000" pitchFamily="2" charset="0"/>
              </a:rPr>
              <a:t>florida</a:t>
            </a:r>
            <a:r>
              <a:rPr lang="en-US" dirty="0">
                <a:solidFill>
                  <a:srgbClr val="CEB888"/>
                </a:solidFill>
                <a:latin typeface="NCAA FSU Noles Unconquered" panose="02000500000000000000" pitchFamily="2" charset="0"/>
              </a:rPr>
              <a:t> state university schools</a:t>
            </a:r>
          </a:p>
          <a:p>
            <a:r>
              <a:rPr lang="en-US" dirty="0">
                <a:solidFill>
                  <a:srgbClr val="CEB888"/>
                </a:solidFill>
                <a:latin typeface="NCAA FSU Noles Unconquered" panose="02000500000000000000" pitchFamily="2" charset="0"/>
              </a:rPr>
              <a:t>girls’ soccer program</a:t>
            </a:r>
          </a:p>
        </p:txBody>
      </p:sp>
      <p:sp>
        <p:nvSpPr>
          <p:cNvPr id="12" name="Rectangle 11">
            <a:extLst>
              <a:ext uri="{FF2B5EF4-FFF2-40B4-BE49-F238E27FC236}">
                <a16:creationId xmlns:a16="http://schemas.microsoft.com/office/drawing/2014/main" id="{7568A773-F077-4524-BDE5-CD26DF12090B}"/>
              </a:ext>
            </a:extLst>
          </p:cNvPr>
          <p:cNvSpPr/>
          <p:nvPr/>
        </p:nvSpPr>
        <p:spPr>
          <a:xfrm>
            <a:off x="-3" y="1067776"/>
            <a:ext cx="12192001" cy="923330"/>
          </a:xfrm>
          <a:prstGeom prst="rect">
            <a:avLst/>
          </a:prstGeom>
          <a:noFill/>
        </p:spPr>
        <p:txBody>
          <a:bodyPr wrap="square" lIns="91440" tIns="45720" rIns="91440" bIns="45720">
            <a:spAutoFit/>
          </a:bodyPr>
          <a:lstStyle/>
          <a:p>
            <a:pPr algn="ctr"/>
            <a:r>
              <a:rPr lang="en-US" sz="5400" b="0" cap="none" spc="0" dirty="0">
                <a:ln w="0"/>
                <a:solidFill>
                  <a:srgbClr val="CEB888"/>
                </a:solidFill>
                <a:effectLst>
                  <a:outerShdw blurRad="38100" dist="19050" dir="2700000" algn="tl" rotWithShape="0">
                    <a:schemeClr val="dk1">
                      <a:alpha val="40000"/>
                    </a:schemeClr>
                  </a:outerShdw>
                </a:effectLst>
                <a:latin typeface="NCAA FSU Noles Unconquered" panose="02000500000000000000" pitchFamily="2" charset="0"/>
              </a:rPr>
              <a:t>Player Expectations</a:t>
            </a:r>
          </a:p>
        </p:txBody>
      </p:sp>
      <p:graphicFrame>
        <p:nvGraphicFramePr>
          <p:cNvPr id="54" name="Table 53">
            <a:extLst>
              <a:ext uri="{FF2B5EF4-FFF2-40B4-BE49-F238E27FC236}">
                <a16:creationId xmlns:a16="http://schemas.microsoft.com/office/drawing/2014/main" id="{D16237E3-82DD-48C1-A36C-BF34290B2E22}"/>
              </a:ext>
            </a:extLst>
          </p:cNvPr>
          <p:cNvGraphicFramePr>
            <a:graphicFrameLocks noGrp="1"/>
          </p:cNvGraphicFramePr>
          <p:nvPr/>
        </p:nvGraphicFramePr>
        <p:xfrm>
          <a:off x="5611813" y="-5657850"/>
          <a:ext cx="967561" cy="4362207"/>
        </p:xfrm>
        <a:graphic>
          <a:graphicData uri="http://schemas.openxmlformats.org/drawingml/2006/table">
            <a:tbl>
              <a:tblPr>
                <a:tableStyleId>{5C22544A-7EE6-4342-B048-85BDC9FD1C3A}</a:tableStyleId>
              </a:tblPr>
              <a:tblGrid>
                <a:gridCol w="967561">
                  <a:extLst>
                    <a:ext uri="{9D8B030D-6E8A-4147-A177-3AD203B41FA5}">
                      <a16:colId xmlns:a16="http://schemas.microsoft.com/office/drawing/2014/main" val="2705494433"/>
                    </a:ext>
                  </a:extLst>
                </a:gridCol>
              </a:tblGrid>
              <a:tr h="191976">
                <a:tc>
                  <a:txBody>
                    <a:bodyPr/>
                    <a:lstStyle/>
                    <a:p>
                      <a:pPr algn="l" fontAlgn="ctr"/>
                      <a:r>
                        <a:rPr lang="en-US" sz="300" u="none" strike="noStrike">
                          <a:effectLst/>
                        </a:rPr>
                        <a:t>Game Day Operations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27097019"/>
                  </a:ext>
                </a:extLst>
              </a:tr>
              <a:tr h="230372">
                <a:tc>
                  <a:txBody>
                    <a:bodyPr/>
                    <a:lstStyle/>
                    <a:p>
                      <a:pPr algn="l" fontAlgn="ctr"/>
                      <a:endParaRPr lang="en-US" sz="300" u="none" strike="noStrike">
                        <a:effectLst/>
                      </a:endParaRPr>
                    </a:p>
                    <a:p>
                      <a:pPr algn="l" fontAlgn="ctr"/>
                      <a:r>
                        <a:rPr lang="en-US" sz="300" u="none" strike="noStrike">
                          <a:effectLst/>
                        </a:rPr>
                        <a:t>Ticketing Administration</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679678973"/>
                  </a:ext>
                </a:extLst>
              </a:tr>
              <a:tr h="138223">
                <a:tc>
                  <a:txBody>
                    <a:bodyPr/>
                    <a:lstStyle/>
                    <a:p>
                      <a:pPr algn="l" fontAlgn="ctr"/>
                      <a:endParaRPr lang="en-US" sz="300" u="none" strike="noStrike">
                        <a:effectLst/>
                      </a:endParaRPr>
                    </a:p>
                    <a:p>
                      <a:pPr algn="l" fontAlgn="ctr"/>
                      <a:r>
                        <a:rPr lang="en-US" sz="300" u="none" strike="noStrike">
                          <a:effectLst/>
                        </a:rPr>
                        <a:t>Ticket Takers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304318456"/>
                  </a:ext>
                </a:extLst>
              </a:tr>
              <a:tr h="230372">
                <a:tc>
                  <a:txBody>
                    <a:bodyPr/>
                    <a:lstStyle/>
                    <a:p>
                      <a:pPr algn="l" fontAlgn="ctr"/>
                      <a:endParaRPr lang="en-US" sz="300" u="none" strike="noStrike">
                        <a:effectLst/>
                      </a:endParaRPr>
                    </a:p>
                    <a:p>
                      <a:pPr algn="l" fontAlgn="ctr"/>
                      <a:r>
                        <a:rPr lang="en-US" sz="300" u="none" strike="noStrike">
                          <a:effectLst/>
                        </a:rPr>
                        <a:t>Concession Operations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883395083"/>
                  </a:ext>
                </a:extLst>
              </a:tr>
              <a:tr h="184297">
                <a:tc>
                  <a:txBody>
                    <a:bodyPr/>
                    <a:lstStyle/>
                    <a:p>
                      <a:pPr algn="l" fontAlgn="ctr"/>
                      <a:endParaRPr lang="en-US" sz="300" u="none" strike="noStrike">
                        <a:effectLst/>
                      </a:endParaRPr>
                    </a:p>
                    <a:p>
                      <a:pPr algn="l" fontAlgn="ctr"/>
                      <a:r>
                        <a:rPr lang="en-US" sz="300" u="none" strike="noStrike">
                          <a:effectLst/>
                        </a:rPr>
                        <a:t>Concessions Staff</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187288920"/>
                  </a:ext>
                </a:extLst>
              </a:tr>
              <a:tr h="92149">
                <a:tc>
                  <a:txBody>
                    <a:bodyPr/>
                    <a:lstStyle/>
                    <a:p>
                      <a:pPr algn="l" fontAlgn="ctr"/>
                      <a:endParaRPr lang="en-US" sz="300" u="none" strike="noStrike">
                        <a:effectLst/>
                      </a:endParaRPr>
                    </a:p>
                    <a:p>
                      <a:pPr algn="l" fontAlgn="ctr"/>
                      <a:r>
                        <a:rPr lang="en-US" sz="300" u="none" strike="noStrike">
                          <a:effectLst/>
                        </a:rPr>
                        <a:t>Field Setup</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922839189"/>
                  </a:ext>
                </a:extLst>
              </a:tr>
              <a:tr h="184297">
                <a:tc>
                  <a:txBody>
                    <a:bodyPr/>
                    <a:lstStyle/>
                    <a:p>
                      <a:pPr algn="l" fontAlgn="ctr"/>
                      <a:endParaRPr lang="en-US" sz="300" u="none" strike="noStrike">
                        <a:effectLst/>
                      </a:endParaRPr>
                    </a:p>
                    <a:p>
                      <a:pPr algn="l" fontAlgn="ctr"/>
                      <a:r>
                        <a:rPr lang="en-US" sz="300" u="none" strike="noStrike">
                          <a:effectLst/>
                        </a:rPr>
                        <a:t>Stadium Announcer</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844702881"/>
                  </a:ext>
                </a:extLst>
              </a:tr>
              <a:tr h="138223">
                <a:tc>
                  <a:txBody>
                    <a:bodyPr/>
                    <a:lstStyle/>
                    <a:p>
                      <a:pPr algn="l" fontAlgn="ctr"/>
                      <a:endParaRPr lang="en-US" sz="300" u="none" strike="noStrike">
                        <a:effectLst/>
                      </a:endParaRPr>
                    </a:p>
                    <a:p>
                      <a:pPr algn="l" fontAlgn="ctr"/>
                      <a:r>
                        <a:rPr lang="en-US" sz="300" u="none" strike="noStrike">
                          <a:effectLst/>
                        </a:rPr>
                        <a:t>Game Recording</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7284604"/>
                  </a:ext>
                </a:extLst>
              </a:tr>
              <a:tr h="92149">
                <a:tc>
                  <a:txBody>
                    <a:bodyPr/>
                    <a:lstStyle/>
                    <a:p>
                      <a:pPr algn="l" fontAlgn="ctr"/>
                      <a:endParaRPr lang="en-US" sz="300" u="none" strike="noStrike">
                        <a:effectLst/>
                      </a:endParaRPr>
                    </a:p>
                    <a:p>
                      <a:pPr algn="l" fontAlgn="ctr"/>
                      <a:r>
                        <a:rPr lang="en-US" sz="300" u="none" strike="noStrike">
                          <a:effectLst/>
                        </a:rPr>
                        <a:t>Ball Kids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180154837"/>
                  </a:ext>
                </a:extLst>
              </a:tr>
              <a:tr h="143982">
                <a:tc>
                  <a:txBody>
                    <a:bodyPr/>
                    <a:lstStyle/>
                    <a:p>
                      <a:pPr algn="l" fontAlgn="ctr"/>
                      <a:endParaRPr lang="en-US" sz="300" u="none" strike="noStrike">
                        <a:effectLst/>
                      </a:endParaRPr>
                    </a:p>
                    <a:p>
                      <a:pPr algn="l" fontAlgn="ctr"/>
                      <a:r>
                        <a:rPr lang="en-US" sz="300" u="none" strike="noStrike">
                          <a:effectLst/>
                        </a:rPr>
                        <a:t>Event Planning</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459533858"/>
                  </a:ext>
                </a:extLst>
              </a:tr>
              <a:tr h="230372">
                <a:tc>
                  <a:txBody>
                    <a:bodyPr/>
                    <a:lstStyle/>
                    <a:p>
                      <a:pPr algn="l" fontAlgn="ctr"/>
                      <a:endParaRPr lang="en-US" sz="300" u="none" strike="noStrike">
                        <a:effectLst/>
                      </a:endParaRPr>
                    </a:p>
                    <a:p>
                      <a:pPr algn="l" fontAlgn="ctr"/>
                      <a:r>
                        <a:rPr lang="en-US" sz="300" u="none" strike="noStrike">
                          <a:effectLst/>
                        </a:rPr>
                        <a:t>End of Year Banquet</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639091513"/>
                  </a:ext>
                </a:extLst>
              </a:tr>
              <a:tr h="276446">
                <a:tc>
                  <a:txBody>
                    <a:bodyPr/>
                    <a:lstStyle/>
                    <a:p>
                      <a:pPr algn="l" fontAlgn="ctr"/>
                      <a:endParaRPr lang="en-US" sz="300" u="none" strike="noStrike">
                        <a:effectLst/>
                      </a:endParaRPr>
                    </a:p>
                    <a:p>
                      <a:pPr algn="l" fontAlgn="ctr"/>
                      <a:r>
                        <a:rPr lang="en-US" sz="300" u="none" strike="noStrike">
                          <a:effectLst/>
                        </a:rPr>
                        <a:t>Senior Recognition / Senior Night</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209041167"/>
                  </a:ext>
                </a:extLst>
              </a:tr>
              <a:tr h="138223">
                <a:tc>
                  <a:txBody>
                    <a:bodyPr/>
                    <a:lstStyle/>
                    <a:p>
                      <a:pPr algn="l" fontAlgn="ctr"/>
                      <a:endParaRPr lang="en-US" sz="300" u="none" strike="noStrike">
                        <a:effectLst/>
                      </a:endParaRPr>
                    </a:p>
                    <a:p>
                      <a:pPr algn="l" fontAlgn="ctr"/>
                      <a:r>
                        <a:rPr lang="en-US" sz="300" u="none" strike="noStrike">
                          <a:effectLst/>
                        </a:rPr>
                        <a:t>Team Dinners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769701329"/>
                  </a:ext>
                </a:extLst>
              </a:tr>
              <a:tr h="598966">
                <a:tc>
                  <a:txBody>
                    <a:bodyPr/>
                    <a:lstStyle/>
                    <a:p>
                      <a:pPr algn="l" fontAlgn="ctr"/>
                      <a:endParaRPr lang="en-US" sz="300" u="none" strike="noStrike">
                        <a:effectLst/>
                      </a:endParaRPr>
                    </a:p>
                    <a:p>
                      <a:pPr algn="l" fontAlgn="ctr"/>
                      <a:r>
                        <a:rPr lang="en-US" sz="300" u="none" strike="noStrike">
                          <a:effectLst/>
                        </a:rPr>
                        <a:t>Other Game Day Events (Community Night, Teacher Appreciation, etc.)</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826501515"/>
                  </a:ext>
                </a:extLst>
              </a:tr>
              <a:tr h="86005">
                <a:tc>
                  <a:txBody>
                    <a:bodyPr/>
                    <a:lstStyle/>
                    <a:p>
                      <a:pPr algn="l" fontAlgn="ctr"/>
                      <a:endParaRPr lang="en-US" sz="300" u="none" strike="noStrike">
                        <a:effectLst/>
                      </a:endParaRPr>
                    </a:p>
                    <a:p>
                      <a:pPr algn="l" fontAlgn="ctr"/>
                      <a:r>
                        <a:rPr lang="en-US" sz="300" u="none" strike="noStrike">
                          <a:effectLst/>
                        </a:rPr>
                        <a:t>Other:</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975395669"/>
                  </a:ext>
                </a:extLst>
              </a:tr>
              <a:tr h="46074">
                <a:tc>
                  <a:txBody>
                    <a:bodyPr/>
                    <a:lstStyle/>
                    <a:p>
                      <a:pPr algn="l" fontAlgn="b"/>
                      <a:endParaRPr lang="en-US" sz="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680344596"/>
                  </a:ext>
                </a:extLst>
              </a:tr>
              <a:tr h="239971">
                <a:tc>
                  <a:txBody>
                    <a:bodyPr/>
                    <a:lstStyle/>
                    <a:p>
                      <a:pPr algn="l" fontAlgn="ctr"/>
                      <a:endParaRPr lang="en-US" sz="300" u="none" strike="noStrike">
                        <a:effectLst/>
                      </a:endParaRPr>
                    </a:p>
                    <a:p>
                      <a:pPr algn="l" fontAlgn="ctr"/>
                      <a:r>
                        <a:rPr lang="en-US" sz="300" u="none" strike="noStrike">
                          <a:effectLst/>
                        </a:rPr>
                        <a:t>Marketing and Finance</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572347489"/>
                  </a:ext>
                </a:extLst>
              </a:tr>
              <a:tr h="138223">
                <a:tc>
                  <a:txBody>
                    <a:bodyPr/>
                    <a:lstStyle/>
                    <a:p>
                      <a:pPr algn="l" fontAlgn="ctr"/>
                      <a:endParaRPr lang="en-US" sz="300" u="none" strike="noStrike">
                        <a:effectLst/>
                      </a:endParaRPr>
                    </a:p>
                    <a:p>
                      <a:pPr algn="l" fontAlgn="ctr"/>
                      <a:r>
                        <a:rPr lang="en-US" sz="300" u="none" strike="noStrike">
                          <a:effectLst/>
                        </a:rPr>
                        <a:t>Sponsorships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074100698"/>
                  </a:ext>
                </a:extLst>
              </a:tr>
              <a:tr h="230372">
                <a:tc>
                  <a:txBody>
                    <a:bodyPr/>
                    <a:lstStyle/>
                    <a:p>
                      <a:pPr algn="l" fontAlgn="ctr"/>
                      <a:endParaRPr lang="en-US" sz="300" u="none" strike="noStrike">
                        <a:effectLst/>
                      </a:endParaRPr>
                    </a:p>
                    <a:p>
                      <a:pPr algn="l" fontAlgn="ctr"/>
                      <a:r>
                        <a:rPr lang="en-US" sz="300" u="none" strike="noStrike">
                          <a:effectLst/>
                        </a:rPr>
                        <a:t>Finances and Accounting</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674723420"/>
                  </a:ext>
                </a:extLst>
              </a:tr>
              <a:tr h="86005">
                <a:tc>
                  <a:txBody>
                    <a:bodyPr/>
                    <a:lstStyle/>
                    <a:p>
                      <a:pPr algn="l" fontAlgn="ctr"/>
                      <a:endParaRPr lang="en-US" sz="300" u="none" strike="noStrike">
                        <a:effectLst/>
                      </a:endParaRPr>
                    </a:p>
                    <a:p>
                      <a:pPr algn="l" fontAlgn="ctr"/>
                      <a:r>
                        <a:rPr lang="en-US" sz="300" u="none" strike="noStrike">
                          <a:effectLst/>
                        </a:rPr>
                        <a:t>Other:</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920982873"/>
                  </a:ext>
                </a:extLst>
              </a:tr>
              <a:tr h="46074">
                <a:tc>
                  <a:txBody>
                    <a:bodyPr/>
                    <a:lstStyle/>
                    <a:p>
                      <a:pPr algn="l" fontAlgn="b"/>
                      <a:endParaRPr lang="en-US" sz="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39471626"/>
                  </a:ext>
                </a:extLst>
              </a:tr>
              <a:tr h="239971">
                <a:tc>
                  <a:txBody>
                    <a:bodyPr/>
                    <a:lstStyle/>
                    <a:p>
                      <a:pPr algn="l" fontAlgn="ctr"/>
                      <a:endParaRPr lang="en-US" sz="300" u="none" strike="noStrike">
                        <a:effectLst/>
                      </a:endParaRPr>
                    </a:p>
                    <a:p>
                      <a:pPr algn="l" fontAlgn="ctr"/>
                      <a:r>
                        <a:rPr lang="en-US" sz="300" u="none" strike="noStrike">
                          <a:effectLst/>
                        </a:rPr>
                        <a:t>Program Administration</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6827906"/>
                  </a:ext>
                </a:extLst>
              </a:tr>
              <a:tr h="92149">
                <a:tc>
                  <a:txBody>
                    <a:bodyPr/>
                    <a:lstStyle/>
                    <a:p>
                      <a:pPr algn="l" fontAlgn="ctr"/>
                      <a:endParaRPr lang="en-US" sz="300" u="none" strike="noStrike">
                        <a:effectLst/>
                      </a:endParaRPr>
                    </a:p>
                    <a:p>
                      <a:pPr algn="l" fontAlgn="ctr"/>
                      <a:r>
                        <a:rPr lang="en-US" sz="300" u="none" strike="noStrike">
                          <a:effectLst/>
                        </a:rPr>
                        <a:t>Uniforms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587823580"/>
                  </a:ext>
                </a:extLst>
              </a:tr>
              <a:tr h="138223">
                <a:tc>
                  <a:txBody>
                    <a:bodyPr/>
                    <a:lstStyle/>
                    <a:p>
                      <a:pPr algn="l" fontAlgn="ctr"/>
                      <a:endParaRPr lang="en-US" sz="300" u="none" strike="noStrike">
                        <a:effectLst/>
                      </a:endParaRPr>
                    </a:p>
                    <a:p>
                      <a:pPr algn="l" fontAlgn="ctr"/>
                      <a:r>
                        <a:rPr lang="en-US" sz="300" u="none" strike="noStrike">
                          <a:effectLst/>
                        </a:rPr>
                        <a:t>Team Apparel</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972817275"/>
                  </a:ext>
                </a:extLst>
              </a:tr>
              <a:tr h="138223">
                <a:tc>
                  <a:txBody>
                    <a:bodyPr/>
                    <a:lstStyle/>
                    <a:p>
                      <a:pPr algn="l" fontAlgn="ctr"/>
                      <a:endParaRPr lang="en-US" sz="300" u="none" strike="noStrike" dirty="0">
                        <a:effectLst/>
                      </a:endParaRPr>
                    </a:p>
                    <a:p>
                      <a:pPr algn="l" fontAlgn="ctr"/>
                      <a:r>
                        <a:rPr lang="en-US" sz="300" u="none" strike="noStrike" dirty="0">
                          <a:effectLst/>
                        </a:rPr>
                        <a:t>Fan Apparel </a:t>
                      </a:r>
                      <a:endParaRPr lang="en-US" sz="3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674590664"/>
                  </a:ext>
                </a:extLst>
              </a:tr>
            </a:tbl>
          </a:graphicData>
        </a:graphic>
      </p:graphicFrame>
      <p:pic>
        <p:nvPicPr>
          <p:cNvPr id="55" name="Control 1">
            <a:extLst>
              <a:ext uri="{FF2B5EF4-FFF2-40B4-BE49-F238E27FC236}">
                <a16:creationId xmlns:a16="http://schemas.microsoft.com/office/drawing/2014/main" id="{684BB2C7-04FE-4DEB-866A-645656F66067}"/>
              </a:ext>
            </a:extLst>
          </p:cNvPr>
          <p:cNvPicPr>
            <a:picLocks noChangeAspect="1"/>
          </p:cNvPicPr>
          <p:nvPr/>
        </p:nvPicPr>
        <p:blipFill>
          <a:blip r:embed="rId4"/>
          <a:stretch>
            <a:fillRect/>
          </a:stretch>
        </p:blipFill>
        <p:spPr>
          <a:xfrm>
            <a:off x="5611813" y="8810625"/>
            <a:ext cx="914400" cy="228600"/>
          </a:xfrm>
          <a:prstGeom prst="rect">
            <a:avLst/>
          </a:prstGeom>
        </p:spPr>
      </p:pic>
      <p:pic>
        <p:nvPicPr>
          <p:cNvPr id="56" name="Control 2">
            <a:extLst>
              <a:ext uri="{FF2B5EF4-FFF2-40B4-BE49-F238E27FC236}">
                <a16:creationId xmlns:a16="http://schemas.microsoft.com/office/drawing/2014/main" id="{CE765761-7731-4FA9-A75D-23EFD948640A}"/>
              </a:ext>
            </a:extLst>
          </p:cNvPr>
          <p:cNvPicPr>
            <a:picLocks noChangeAspect="1"/>
          </p:cNvPicPr>
          <p:nvPr/>
        </p:nvPicPr>
        <p:blipFill>
          <a:blip r:embed="rId5"/>
          <a:stretch>
            <a:fillRect/>
          </a:stretch>
        </p:blipFill>
        <p:spPr>
          <a:xfrm>
            <a:off x="5611813" y="12287250"/>
            <a:ext cx="914400" cy="228600"/>
          </a:xfrm>
          <a:prstGeom prst="rect">
            <a:avLst/>
          </a:prstGeom>
        </p:spPr>
      </p:pic>
      <p:sp>
        <p:nvSpPr>
          <p:cNvPr id="2" name="Rectangle 1">
            <a:extLst>
              <a:ext uri="{FF2B5EF4-FFF2-40B4-BE49-F238E27FC236}">
                <a16:creationId xmlns:a16="http://schemas.microsoft.com/office/drawing/2014/main" id="{83AEBF51-5672-42E4-BB20-5BFA05EEA721}"/>
              </a:ext>
            </a:extLst>
          </p:cNvPr>
          <p:cNvSpPr/>
          <p:nvPr/>
        </p:nvSpPr>
        <p:spPr>
          <a:xfrm>
            <a:off x="735980" y="2230613"/>
            <a:ext cx="10727474" cy="2739211"/>
          </a:xfrm>
          <a:prstGeom prst="rect">
            <a:avLst/>
          </a:prstGeom>
        </p:spPr>
        <p:txBody>
          <a:bodyPr wrap="square">
            <a:spAutoFit/>
          </a:bodyPr>
          <a:lstStyle/>
          <a:p>
            <a:r>
              <a:rPr lang="en-US" sz="2800" dirty="0">
                <a:solidFill>
                  <a:srgbClr val="782F40"/>
                </a:solidFill>
                <a:latin typeface="NCAA FSU Noles Glades Bold" panose="02000500000000000000" pitchFamily="2" charset="0"/>
              </a:rPr>
              <a:t>YOU ARE A STUDENT FIRST</a:t>
            </a:r>
          </a:p>
          <a:p>
            <a:endParaRPr lang="en-US" dirty="0">
              <a:latin typeface="NCAA FSU Noles Glades Bold" panose="02000500000000000000" pitchFamily="2" charset="0"/>
            </a:endParaRPr>
          </a:p>
          <a:p>
            <a:r>
              <a:rPr lang="en-US" dirty="0">
                <a:solidFill>
                  <a:srgbClr val="782F40"/>
                </a:solidFill>
                <a:latin typeface="Arial Black" panose="020B0A04020102020204" pitchFamily="34" charset="0"/>
              </a:rPr>
              <a:t>Your first priority in school is...school. High school athletics requires a substantial time commitment. This provides an additional challenge in school, but cannot be an excuse.</a:t>
            </a:r>
          </a:p>
          <a:p>
            <a:endParaRPr lang="en-US" dirty="0">
              <a:solidFill>
                <a:srgbClr val="782F40"/>
              </a:solidFill>
              <a:latin typeface="Arial Black" panose="020B0A04020102020204" pitchFamily="34" charset="0"/>
            </a:endParaRPr>
          </a:p>
          <a:p>
            <a:r>
              <a:rPr lang="en-US" dirty="0">
                <a:solidFill>
                  <a:srgbClr val="782F40"/>
                </a:solidFill>
                <a:latin typeface="Arial Black" panose="020B0A04020102020204" pitchFamily="34" charset="0"/>
              </a:rPr>
              <a:t>If it is ever required for a player to choose between the team and school, school must take priority. Your job as a player is to handle your school demands in way to ensure it is taken care of without soccer becoming a conflict.</a:t>
            </a:r>
          </a:p>
        </p:txBody>
      </p:sp>
    </p:spTree>
    <p:extLst>
      <p:ext uri="{BB962C8B-B14F-4D97-AF65-F5344CB8AC3E}">
        <p14:creationId xmlns:p14="http://schemas.microsoft.com/office/powerpoint/2010/main" val="39186592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B0803C-A636-462A-987C-210BE77F207A}"/>
              </a:ext>
            </a:extLst>
          </p:cNvPr>
          <p:cNvSpPr/>
          <p:nvPr/>
        </p:nvSpPr>
        <p:spPr>
          <a:xfrm>
            <a:off x="1" y="0"/>
            <a:ext cx="12192000" cy="828269"/>
          </a:xfrm>
          <a:prstGeom prst="rect">
            <a:avLst/>
          </a:prstGeom>
          <a:solidFill>
            <a:srgbClr val="782F4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5587B34-96A0-411E-8866-9F23CD786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55" y="127096"/>
            <a:ext cx="1402345" cy="1402345"/>
          </a:xfrm>
          <a:prstGeom prst="rect">
            <a:avLst/>
          </a:prstGeom>
        </p:spPr>
      </p:pic>
      <p:sp>
        <p:nvSpPr>
          <p:cNvPr id="3" name="Subtitle 2">
            <a:extLst>
              <a:ext uri="{FF2B5EF4-FFF2-40B4-BE49-F238E27FC236}">
                <a16:creationId xmlns:a16="http://schemas.microsoft.com/office/drawing/2014/main" id="{31644E24-D547-4F8B-ADEB-307B34FEF9EE}"/>
              </a:ext>
            </a:extLst>
          </p:cNvPr>
          <p:cNvSpPr>
            <a:spLocks noGrp="1"/>
          </p:cNvSpPr>
          <p:nvPr>
            <p:ph type="subTitle" idx="1"/>
          </p:nvPr>
        </p:nvSpPr>
        <p:spPr>
          <a:xfrm>
            <a:off x="-1" y="0"/>
            <a:ext cx="12192000" cy="1170524"/>
          </a:xfrm>
        </p:spPr>
        <p:txBody>
          <a:bodyPr>
            <a:normAutofit/>
          </a:bodyPr>
          <a:lstStyle/>
          <a:p>
            <a:r>
              <a:rPr lang="en-US" dirty="0" err="1">
                <a:solidFill>
                  <a:srgbClr val="CEB888"/>
                </a:solidFill>
                <a:latin typeface="NCAA FSU Noles Unconquered" panose="02000500000000000000" pitchFamily="2" charset="0"/>
              </a:rPr>
              <a:t>florida</a:t>
            </a:r>
            <a:r>
              <a:rPr lang="en-US" dirty="0">
                <a:solidFill>
                  <a:srgbClr val="CEB888"/>
                </a:solidFill>
                <a:latin typeface="NCAA FSU Noles Unconquered" panose="02000500000000000000" pitchFamily="2" charset="0"/>
              </a:rPr>
              <a:t> state university schools</a:t>
            </a:r>
          </a:p>
          <a:p>
            <a:r>
              <a:rPr lang="en-US" dirty="0">
                <a:solidFill>
                  <a:srgbClr val="CEB888"/>
                </a:solidFill>
                <a:latin typeface="NCAA FSU Noles Unconquered" panose="02000500000000000000" pitchFamily="2" charset="0"/>
              </a:rPr>
              <a:t>girls’ soccer program</a:t>
            </a:r>
          </a:p>
        </p:txBody>
      </p:sp>
      <p:sp>
        <p:nvSpPr>
          <p:cNvPr id="12" name="Rectangle 11">
            <a:extLst>
              <a:ext uri="{FF2B5EF4-FFF2-40B4-BE49-F238E27FC236}">
                <a16:creationId xmlns:a16="http://schemas.microsoft.com/office/drawing/2014/main" id="{7568A773-F077-4524-BDE5-CD26DF12090B}"/>
              </a:ext>
            </a:extLst>
          </p:cNvPr>
          <p:cNvSpPr/>
          <p:nvPr/>
        </p:nvSpPr>
        <p:spPr>
          <a:xfrm>
            <a:off x="-3" y="1067776"/>
            <a:ext cx="12192001" cy="923330"/>
          </a:xfrm>
          <a:prstGeom prst="rect">
            <a:avLst/>
          </a:prstGeom>
          <a:noFill/>
        </p:spPr>
        <p:txBody>
          <a:bodyPr wrap="square" lIns="91440" tIns="45720" rIns="91440" bIns="45720">
            <a:spAutoFit/>
          </a:bodyPr>
          <a:lstStyle/>
          <a:p>
            <a:pPr algn="ctr"/>
            <a:r>
              <a:rPr lang="en-US" sz="5400" b="0" cap="none" spc="0" dirty="0">
                <a:ln w="0"/>
                <a:solidFill>
                  <a:srgbClr val="CEB888"/>
                </a:solidFill>
                <a:effectLst>
                  <a:outerShdw blurRad="38100" dist="19050" dir="2700000" algn="tl" rotWithShape="0">
                    <a:schemeClr val="dk1">
                      <a:alpha val="40000"/>
                    </a:schemeClr>
                  </a:outerShdw>
                </a:effectLst>
                <a:latin typeface="NCAA FSU Noles Unconquered" panose="02000500000000000000" pitchFamily="2" charset="0"/>
              </a:rPr>
              <a:t>Player Expectations</a:t>
            </a:r>
          </a:p>
        </p:txBody>
      </p:sp>
      <p:graphicFrame>
        <p:nvGraphicFramePr>
          <p:cNvPr id="54" name="Table 53">
            <a:extLst>
              <a:ext uri="{FF2B5EF4-FFF2-40B4-BE49-F238E27FC236}">
                <a16:creationId xmlns:a16="http://schemas.microsoft.com/office/drawing/2014/main" id="{D16237E3-82DD-48C1-A36C-BF34290B2E22}"/>
              </a:ext>
            </a:extLst>
          </p:cNvPr>
          <p:cNvGraphicFramePr>
            <a:graphicFrameLocks noGrp="1"/>
          </p:cNvGraphicFramePr>
          <p:nvPr/>
        </p:nvGraphicFramePr>
        <p:xfrm>
          <a:off x="5611813" y="-5657850"/>
          <a:ext cx="967561" cy="4362207"/>
        </p:xfrm>
        <a:graphic>
          <a:graphicData uri="http://schemas.openxmlformats.org/drawingml/2006/table">
            <a:tbl>
              <a:tblPr>
                <a:tableStyleId>{5C22544A-7EE6-4342-B048-85BDC9FD1C3A}</a:tableStyleId>
              </a:tblPr>
              <a:tblGrid>
                <a:gridCol w="967561">
                  <a:extLst>
                    <a:ext uri="{9D8B030D-6E8A-4147-A177-3AD203B41FA5}">
                      <a16:colId xmlns:a16="http://schemas.microsoft.com/office/drawing/2014/main" val="2705494433"/>
                    </a:ext>
                  </a:extLst>
                </a:gridCol>
              </a:tblGrid>
              <a:tr h="191976">
                <a:tc>
                  <a:txBody>
                    <a:bodyPr/>
                    <a:lstStyle/>
                    <a:p>
                      <a:pPr algn="l" fontAlgn="ctr"/>
                      <a:r>
                        <a:rPr lang="en-US" sz="300" u="none" strike="noStrike">
                          <a:effectLst/>
                        </a:rPr>
                        <a:t>Game Day Operations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27097019"/>
                  </a:ext>
                </a:extLst>
              </a:tr>
              <a:tr h="230372">
                <a:tc>
                  <a:txBody>
                    <a:bodyPr/>
                    <a:lstStyle/>
                    <a:p>
                      <a:pPr algn="l" fontAlgn="ctr"/>
                      <a:endParaRPr lang="en-US" sz="300" u="none" strike="noStrike">
                        <a:effectLst/>
                      </a:endParaRPr>
                    </a:p>
                    <a:p>
                      <a:pPr algn="l" fontAlgn="ctr"/>
                      <a:r>
                        <a:rPr lang="en-US" sz="300" u="none" strike="noStrike">
                          <a:effectLst/>
                        </a:rPr>
                        <a:t>Ticketing Administration</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679678973"/>
                  </a:ext>
                </a:extLst>
              </a:tr>
              <a:tr h="138223">
                <a:tc>
                  <a:txBody>
                    <a:bodyPr/>
                    <a:lstStyle/>
                    <a:p>
                      <a:pPr algn="l" fontAlgn="ctr"/>
                      <a:endParaRPr lang="en-US" sz="300" u="none" strike="noStrike">
                        <a:effectLst/>
                      </a:endParaRPr>
                    </a:p>
                    <a:p>
                      <a:pPr algn="l" fontAlgn="ctr"/>
                      <a:r>
                        <a:rPr lang="en-US" sz="300" u="none" strike="noStrike">
                          <a:effectLst/>
                        </a:rPr>
                        <a:t>Ticket Takers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304318456"/>
                  </a:ext>
                </a:extLst>
              </a:tr>
              <a:tr h="230372">
                <a:tc>
                  <a:txBody>
                    <a:bodyPr/>
                    <a:lstStyle/>
                    <a:p>
                      <a:pPr algn="l" fontAlgn="ctr"/>
                      <a:endParaRPr lang="en-US" sz="300" u="none" strike="noStrike">
                        <a:effectLst/>
                      </a:endParaRPr>
                    </a:p>
                    <a:p>
                      <a:pPr algn="l" fontAlgn="ctr"/>
                      <a:r>
                        <a:rPr lang="en-US" sz="300" u="none" strike="noStrike">
                          <a:effectLst/>
                        </a:rPr>
                        <a:t>Concession Operations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883395083"/>
                  </a:ext>
                </a:extLst>
              </a:tr>
              <a:tr h="184297">
                <a:tc>
                  <a:txBody>
                    <a:bodyPr/>
                    <a:lstStyle/>
                    <a:p>
                      <a:pPr algn="l" fontAlgn="ctr"/>
                      <a:endParaRPr lang="en-US" sz="300" u="none" strike="noStrike">
                        <a:effectLst/>
                      </a:endParaRPr>
                    </a:p>
                    <a:p>
                      <a:pPr algn="l" fontAlgn="ctr"/>
                      <a:r>
                        <a:rPr lang="en-US" sz="300" u="none" strike="noStrike">
                          <a:effectLst/>
                        </a:rPr>
                        <a:t>Concessions Staff</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187288920"/>
                  </a:ext>
                </a:extLst>
              </a:tr>
              <a:tr h="92149">
                <a:tc>
                  <a:txBody>
                    <a:bodyPr/>
                    <a:lstStyle/>
                    <a:p>
                      <a:pPr algn="l" fontAlgn="ctr"/>
                      <a:endParaRPr lang="en-US" sz="300" u="none" strike="noStrike">
                        <a:effectLst/>
                      </a:endParaRPr>
                    </a:p>
                    <a:p>
                      <a:pPr algn="l" fontAlgn="ctr"/>
                      <a:r>
                        <a:rPr lang="en-US" sz="300" u="none" strike="noStrike">
                          <a:effectLst/>
                        </a:rPr>
                        <a:t>Field Setup</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922839189"/>
                  </a:ext>
                </a:extLst>
              </a:tr>
              <a:tr h="184297">
                <a:tc>
                  <a:txBody>
                    <a:bodyPr/>
                    <a:lstStyle/>
                    <a:p>
                      <a:pPr algn="l" fontAlgn="ctr"/>
                      <a:endParaRPr lang="en-US" sz="300" u="none" strike="noStrike">
                        <a:effectLst/>
                      </a:endParaRPr>
                    </a:p>
                    <a:p>
                      <a:pPr algn="l" fontAlgn="ctr"/>
                      <a:r>
                        <a:rPr lang="en-US" sz="300" u="none" strike="noStrike">
                          <a:effectLst/>
                        </a:rPr>
                        <a:t>Stadium Announcer</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844702881"/>
                  </a:ext>
                </a:extLst>
              </a:tr>
              <a:tr h="138223">
                <a:tc>
                  <a:txBody>
                    <a:bodyPr/>
                    <a:lstStyle/>
                    <a:p>
                      <a:pPr algn="l" fontAlgn="ctr"/>
                      <a:endParaRPr lang="en-US" sz="300" u="none" strike="noStrike">
                        <a:effectLst/>
                      </a:endParaRPr>
                    </a:p>
                    <a:p>
                      <a:pPr algn="l" fontAlgn="ctr"/>
                      <a:r>
                        <a:rPr lang="en-US" sz="300" u="none" strike="noStrike">
                          <a:effectLst/>
                        </a:rPr>
                        <a:t>Game Recording</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7284604"/>
                  </a:ext>
                </a:extLst>
              </a:tr>
              <a:tr h="92149">
                <a:tc>
                  <a:txBody>
                    <a:bodyPr/>
                    <a:lstStyle/>
                    <a:p>
                      <a:pPr algn="l" fontAlgn="ctr"/>
                      <a:endParaRPr lang="en-US" sz="300" u="none" strike="noStrike">
                        <a:effectLst/>
                      </a:endParaRPr>
                    </a:p>
                    <a:p>
                      <a:pPr algn="l" fontAlgn="ctr"/>
                      <a:r>
                        <a:rPr lang="en-US" sz="300" u="none" strike="noStrike">
                          <a:effectLst/>
                        </a:rPr>
                        <a:t>Ball Kids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180154837"/>
                  </a:ext>
                </a:extLst>
              </a:tr>
              <a:tr h="143982">
                <a:tc>
                  <a:txBody>
                    <a:bodyPr/>
                    <a:lstStyle/>
                    <a:p>
                      <a:pPr algn="l" fontAlgn="ctr"/>
                      <a:endParaRPr lang="en-US" sz="300" u="none" strike="noStrike">
                        <a:effectLst/>
                      </a:endParaRPr>
                    </a:p>
                    <a:p>
                      <a:pPr algn="l" fontAlgn="ctr"/>
                      <a:r>
                        <a:rPr lang="en-US" sz="300" u="none" strike="noStrike">
                          <a:effectLst/>
                        </a:rPr>
                        <a:t>Event Planning</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459533858"/>
                  </a:ext>
                </a:extLst>
              </a:tr>
              <a:tr h="230372">
                <a:tc>
                  <a:txBody>
                    <a:bodyPr/>
                    <a:lstStyle/>
                    <a:p>
                      <a:pPr algn="l" fontAlgn="ctr"/>
                      <a:endParaRPr lang="en-US" sz="300" u="none" strike="noStrike">
                        <a:effectLst/>
                      </a:endParaRPr>
                    </a:p>
                    <a:p>
                      <a:pPr algn="l" fontAlgn="ctr"/>
                      <a:r>
                        <a:rPr lang="en-US" sz="300" u="none" strike="noStrike">
                          <a:effectLst/>
                        </a:rPr>
                        <a:t>End of Year Banquet</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639091513"/>
                  </a:ext>
                </a:extLst>
              </a:tr>
              <a:tr h="276446">
                <a:tc>
                  <a:txBody>
                    <a:bodyPr/>
                    <a:lstStyle/>
                    <a:p>
                      <a:pPr algn="l" fontAlgn="ctr"/>
                      <a:endParaRPr lang="en-US" sz="300" u="none" strike="noStrike">
                        <a:effectLst/>
                      </a:endParaRPr>
                    </a:p>
                    <a:p>
                      <a:pPr algn="l" fontAlgn="ctr"/>
                      <a:r>
                        <a:rPr lang="en-US" sz="300" u="none" strike="noStrike">
                          <a:effectLst/>
                        </a:rPr>
                        <a:t>Senior Recognition / Senior Night</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209041167"/>
                  </a:ext>
                </a:extLst>
              </a:tr>
              <a:tr h="138223">
                <a:tc>
                  <a:txBody>
                    <a:bodyPr/>
                    <a:lstStyle/>
                    <a:p>
                      <a:pPr algn="l" fontAlgn="ctr"/>
                      <a:endParaRPr lang="en-US" sz="300" u="none" strike="noStrike">
                        <a:effectLst/>
                      </a:endParaRPr>
                    </a:p>
                    <a:p>
                      <a:pPr algn="l" fontAlgn="ctr"/>
                      <a:r>
                        <a:rPr lang="en-US" sz="300" u="none" strike="noStrike">
                          <a:effectLst/>
                        </a:rPr>
                        <a:t>Team Dinners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769701329"/>
                  </a:ext>
                </a:extLst>
              </a:tr>
              <a:tr h="598966">
                <a:tc>
                  <a:txBody>
                    <a:bodyPr/>
                    <a:lstStyle/>
                    <a:p>
                      <a:pPr algn="l" fontAlgn="ctr"/>
                      <a:endParaRPr lang="en-US" sz="300" u="none" strike="noStrike">
                        <a:effectLst/>
                      </a:endParaRPr>
                    </a:p>
                    <a:p>
                      <a:pPr algn="l" fontAlgn="ctr"/>
                      <a:r>
                        <a:rPr lang="en-US" sz="300" u="none" strike="noStrike">
                          <a:effectLst/>
                        </a:rPr>
                        <a:t>Other Game Day Events (Community Night, Teacher Appreciation, etc.)</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826501515"/>
                  </a:ext>
                </a:extLst>
              </a:tr>
              <a:tr h="86005">
                <a:tc>
                  <a:txBody>
                    <a:bodyPr/>
                    <a:lstStyle/>
                    <a:p>
                      <a:pPr algn="l" fontAlgn="ctr"/>
                      <a:endParaRPr lang="en-US" sz="300" u="none" strike="noStrike">
                        <a:effectLst/>
                      </a:endParaRPr>
                    </a:p>
                    <a:p>
                      <a:pPr algn="l" fontAlgn="ctr"/>
                      <a:r>
                        <a:rPr lang="en-US" sz="300" u="none" strike="noStrike">
                          <a:effectLst/>
                        </a:rPr>
                        <a:t>Other:</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975395669"/>
                  </a:ext>
                </a:extLst>
              </a:tr>
              <a:tr h="46074">
                <a:tc>
                  <a:txBody>
                    <a:bodyPr/>
                    <a:lstStyle/>
                    <a:p>
                      <a:pPr algn="l" fontAlgn="b"/>
                      <a:endParaRPr lang="en-US" sz="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680344596"/>
                  </a:ext>
                </a:extLst>
              </a:tr>
              <a:tr h="239971">
                <a:tc>
                  <a:txBody>
                    <a:bodyPr/>
                    <a:lstStyle/>
                    <a:p>
                      <a:pPr algn="l" fontAlgn="ctr"/>
                      <a:endParaRPr lang="en-US" sz="300" u="none" strike="noStrike">
                        <a:effectLst/>
                      </a:endParaRPr>
                    </a:p>
                    <a:p>
                      <a:pPr algn="l" fontAlgn="ctr"/>
                      <a:r>
                        <a:rPr lang="en-US" sz="300" u="none" strike="noStrike">
                          <a:effectLst/>
                        </a:rPr>
                        <a:t>Marketing and Finance</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572347489"/>
                  </a:ext>
                </a:extLst>
              </a:tr>
              <a:tr h="138223">
                <a:tc>
                  <a:txBody>
                    <a:bodyPr/>
                    <a:lstStyle/>
                    <a:p>
                      <a:pPr algn="l" fontAlgn="ctr"/>
                      <a:endParaRPr lang="en-US" sz="300" u="none" strike="noStrike">
                        <a:effectLst/>
                      </a:endParaRPr>
                    </a:p>
                    <a:p>
                      <a:pPr algn="l" fontAlgn="ctr"/>
                      <a:r>
                        <a:rPr lang="en-US" sz="300" u="none" strike="noStrike">
                          <a:effectLst/>
                        </a:rPr>
                        <a:t>Sponsorships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074100698"/>
                  </a:ext>
                </a:extLst>
              </a:tr>
              <a:tr h="230372">
                <a:tc>
                  <a:txBody>
                    <a:bodyPr/>
                    <a:lstStyle/>
                    <a:p>
                      <a:pPr algn="l" fontAlgn="ctr"/>
                      <a:endParaRPr lang="en-US" sz="300" u="none" strike="noStrike">
                        <a:effectLst/>
                      </a:endParaRPr>
                    </a:p>
                    <a:p>
                      <a:pPr algn="l" fontAlgn="ctr"/>
                      <a:r>
                        <a:rPr lang="en-US" sz="300" u="none" strike="noStrike">
                          <a:effectLst/>
                        </a:rPr>
                        <a:t>Finances and Accounting</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674723420"/>
                  </a:ext>
                </a:extLst>
              </a:tr>
              <a:tr h="86005">
                <a:tc>
                  <a:txBody>
                    <a:bodyPr/>
                    <a:lstStyle/>
                    <a:p>
                      <a:pPr algn="l" fontAlgn="ctr"/>
                      <a:endParaRPr lang="en-US" sz="300" u="none" strike="noStrike">
                        <a:effectLst/>
                      </a:endParaRPr>
                    </a:p>
                    <a:p>
                      <a:pPr algn="l" fontAlgn="ctr"/>
                      <a:r>
                        <a:rPr lang="en-US" sz="300" u="none" strike="noStrike">
                          <a:effectLst/>
                        </a:rPr>
                        <a:t>Other:</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920982873"/>
                  </a:ext>
                </a:extLst>
              </a:tr>
              <a:tr h="46074">
                <a:tc>
                  <a:txBody>
                    <a:bodyPr/>
                    <a:lstStyle/>
                    <a:p>
                      <a:pPr algn="l" fontAlgn="b"/>
                      <a:endParaRPr lang="en-US" sz="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39471626"/>
                  </a:ext>
                </a:extLst>
              </a:tr>
              <a:tr h="239971">
                <a:tc>
                  <a:txBody>
                    <a:bodyPr/>
                    <a:lstStyle/>
                    <a:p>
                      <a:pPr algn="l" fontAlgn="ctr"/>
                      <a:endParaRPr lang="en-US" sz="300" u="none" strike="noStrike">
                        <a:effectLst/>
                      </a:endParaRPr>
                    </a:p>
                    <a:p>
                      <a:pPr algn="l" fontAlgn="ctr"/>
                      <a:r>
                        <a:rPr lang="en-US" sz="300" u="none" strike="noStrike">
                          <a:effectLst/>
                        </a:rPr>
                        <a:t>Program Administration</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6827906"/>
                  </a:ext>
                </a:extLst>
              </a:tr>
              <a:tr h="92149">
                <a:tc>
                  <a:txBody>
                    <a:bodyPr/>
                    <a:lstStyle/>
                    <a:p>
                      <a:pPr algn="l" fontAlgn="ctr"/>
                      <a:endParaRPr lang="en-US" sz="300" u="none" strike="noStrike">
                        <a:effectLst/>
                      </a:endParaRPr>
                    </a:p>
                    <a:p>
                      <a:pPr algn="l" fontAlgn="ctr"/>
                      <a:r>
                        <a:rPr lang="en-US" sz="300" u="none" strike="noStrike">
                          <a:effectLst/>
                        </a:rPr>
                        <a:t>Uniforms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587823580"/>
                  </a:ext>
                </a:extLst>
              </a:tr>
              <a:tr h="138223">
                <a:tc>
                  <a:txBody>
                    <a:bodyPr/>
                    <a:lstStyle/>
                    <a:p>
                      <a:pPr algn="l" fontAlgn="ctr"/>
                      <a:endParaRPr lang="en-US" sz="300" u="none" strike="noStrike">
                        <a:effectLst/>
                      </a:endParaRPr>
                    </a:p>
                    <a:p>
                      <a:pPr algn="l" fontAlgn="ctr"/>
                      <a:r>
                        <a:rPr lang="en-US" sz="300" u="none" strike="noStrike">
                          <a:effectLst/>
                        </a:rPr>
                        <a:t>Team Apparel</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972817275"/>
                  </a:ext>
                </a:extLst>
              </a:tr>
              <a:tr h="138223">
                <a:tc>
                  <a:txBody>
                    <a:bodyPr/>
                    <a:lstStyle/>
                    <a:p>
                      <a:pPr algn="l" fontAlgn="ctr"/>
                      <a:endParaRPr lang="en-US" sz="300" u="none" strike="noStrike" dirty="0">
                        <a:effectLst/>
                      </a:endParaRPr>
                    </a:p>
                    <a:p>
                      <a:pPr algn="l" fontAlgn="ctr"/>
                      <a:r>
                        <a:rPr lang="en-US" sz="300" u="none" strike="noStrike" dirty="0">
                          <a:effectLst/>
                        </a:rPr>
                        <a:t>Fan Apparel </a:t>
                      </a:r>
                      <a:endParaRPr lang="en-US" sz="3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674590664"/>
                  </a:ext>
                </a:extLst>
              </a:tr>
            </a:tbl>
          </a:graphicData>
        </a:graphic>
      </p:graphicFrame>
      <p:pic>
        <p:nvPicPr>
          <p:cNvPr id="55" name="Control 1">
            <a:extLst>
              <a:ext uri="{FF2B5EF4-FFF2-40B4-BE49-F238E27FC236}">
                <a16:creationId xmlns:a16="http://schemas.microsoft.com/office/drawing/2014/main" id="{684BB2C7-04FE-4DEB-866A-645656F66067}"/>
              </a:ext>
            </a:extLst>
          </p:cNvPr>
          <p:cNvPicPr>
            <a:picLocks noChangeAspect="1"/>
          </p:cNvPicPr>
          <p:nvPr/>
        </p:nvPicPr>
        <p:blipFill>
          <a:blip r:embed="rId4"/>
          <a:stretch>
            <a:fillRect/>
          </a:stretch>
        </p:blipFill>
        <p:spPr>
          <a:xfrm>
            <a:off x="5611813" y="8810625"/>
            <a:ext cx="914400" cy="228600"/>
          </a:xfrm>
          <a:prstGeom prst="rect">
            <a:avLst/>
          </a:prstGeom>
        </p:spPr>
      </p:pic>
      <p:pic>
        <p:nvPicPr>
          <p:cNvPr id="56" name="Control 2">
            <a:extLst>
              <a:ext uri="{FF2B5EF4-FFF2-40B4-BE49-F238E27FC236}">
                <a16:creationId xmlns:a16="http://schemas.microsoft.com/office/drawing/2014/main" id="{CE765761-7731-4FA9-A75D-23EFD948640A}"/>
              </a:ext>
            </a:extLst>
          </p:cNvPr>
          <p:cNvPicPr>
            <a:picLocks noChangeAspect="1"/>
          </p:cNvPicPr>
          <p:nvPr/>
        </p:nvPicPr>
        <p:blipFill>
          <a:blip r:embed="rId5"/>
          <a:stretch>
            <a:fillRect/>
          </a:stretch>
        </p:blipFill>
        <p:spPr>
          <a:xfrm>
            <a:off x="5611813" y="12287250"/>
            <a:ext cx="914400" cy="228600"/>
          </a:xfrm>
          <a:prstGeom prst="rect">
            <a:avLst/>
          </a:prstGeom>
        </p:spPr>
      </p:pic>
      <p:sp>
        <p:nvSpPr>
          <p:cNvPr id="2" name="Rectangle 1">
            <a:extLst>
              <a:ext uri="{FF2B5EF4-FFF2-40B4-BE49-F238E27FC236}">
                <a16:creationId xmlns:a16="http://schemas.microsoft.com/office/drawing/2014/main" id="{83AEBF51-5672-42E4-BB20-5BFA05EEA721}"/>
              </a:ext>
            </a:extLst>
          </p:cNvPr>
          <p:cNvSpPr/>
          <p:nvPr/>
        </p:nvSpPr>
        <p:spPr>
          <a:xfrm>
            <a:off x="735980" y="2230613"/>
            <a:ext cx="10727474" cy="2739211"/>
          </a:xfrm>
          <a:prstGeom prst="rect">
            <a:avLst/>
          </a:prstGeom>
        </p:spPr>
        <p:txBody>
          <a:bodyPr wrap="square">
            <a:spAutoFit/>
          </a:bodyPr>
          <a:lstStyle/>
          <a:p>
            <a:r>
              <a:rPr lang="en-US" sz="2800" dirty="0">
                <a:solidFill>
                  <a:srgbClr val="782F40"/>
                </a:solidFill>
                <a:latin typeface="NCAA FSU Noles Glades Bold" panose="02000500000000000000" pitchFamily="2" charset="0"/>
              </a:rPr>
              <a:t>GIVE 100</a:t>
            </a:r>
            <a:r>
              <a:rPr lang="en-US" sz="2800" dirty="0">
                <a:solidFill>
                  <a:srgbClr val="782F40"/>
                </a:solidFill>
                <a:latin typeface="Arial Black" panose="020B0A04020102020204" pitchFamily="34" charset="0"/>
              </a:rPr>
              <a:t>%</a:t>
            </a:r>
          </a:p>
          <a:p>
            <a:endParaRPr lang="en-US" dirty="0">
              <a:latin typeface="NCAA FSU Noles Glades Bold" panose="02000500000000000000" pitchFamily="2" charset="0"/>
            </a:endParaRPr>
          </a:p>
          <a:p>
            <a:r>
              <a:rPr lang="en-US" dirty="0">
                <a:solidFill>
                  <a:srgbClr val="782F40"/>
                </a:solidFill>
                <a:latin typeface="Arial Black" panose="020B0A04020102020204" pitchFamily="34" charset="0"/>
              </a:rPr>
              <a:t>There are a lot of factors that go into determining who wins a game. Frequently, the winner is decided by who is willing to work harder, who has more left in their tank at the end of the game. We have to be willing to work harder than our opponents.</a:t>
            </a:r>
          </a:p>
          <a:p>
            <a:endParaRPr lang="en-US" dirty="0">
              <a:solidFill>
                <a:srgbClr val="782F40"/>
              </a:solidFill>
              <a:latin typeface="Arial Black" panose="020B0A04020102020204" pitchFamily="34" charset="0"/>
            </a:endParaRPr>
          </a:p>
          <a:p>
            <a:r>
              <a:rPr lang="en-US" dirty="0">
                <a:solidFill>
                  <a:srgbClr val="782F40"/>
                </a:solidFill>
                <a:latin typeface="Arial Black" panose="020B0A04020102020204" pitchFamily="34" charset="0"/>
              </a:rPr>
              <a:t>There are a limited number of practice hours each season. We need to approach each practice session as an opportunity to improve and give 100% effort and focus for each session.</a:t>
            </a:r>
          </a:p>
        </p:txBody>
      </p:sp>
    </p:spTree>
    <p:extLst>
      <p:ext uri="{BB962C8B-B14F-4D97-AF65-F5344CB8AC3E}">
        <p14:creationId xmlns:p14="http://schemas.microsoft.com/office/powerpoint/2010/main" val="26983620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B0803C-A636-462A-987C-210BE77F207A}"/>
              </a:ext>
            </a:extLst>
          </p:cNvPr>
          <p:cNvSpPr/>
          <p:nvPr/>
        </p:nvSpPr>
        <p:spPr>
          <a:xfrm>
            <a:off x="1" y="0"/>
            <a:ext cx="12192000" cy="828269"/>
          </a:xfrm>
          <a:prstGeom prst="rect">
            <a:avLst/>
          </a:prstGeom>
          <a:solidFill>
            <a:srgbClr val="782F4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5587B34-96A0-411E-8866-9F23CD786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55" y="127096"/>
            <a:ext cx="1402345" cy="1402345"/>
          </a:xfrm>
          <a:prstGeom prst="rect">
            <a:avLst/>
          </a:prstGeom>
        </p:spPr>
      </p:pic>
      <p:sp>
        <p:nvSpPr>
          <p:cNvPr id="3" name="Subtitle 2">
            <a:extLst>
              <a:ext uri="{FF2B5EF4-FFF2-40B4-BE49-F238E27FC236}">
                <a16:creationId xmlns:a16="http://schemas.microsoft.com/office/drawing/2014/main" id="{31644E24-D547-4F8B-ADEB-307B34FEF9EE}"/>
              </a:ext>
            </a:extLst>
          </p:cNvPr>
          <p:cNvSpPr>
            <a:spLocks noGrp="1"/>
          </p:cNvSpPr>
          <p:nvPr>
            <p:ph type="subTitle" idx="1"/>
          </p:nvPr>
        </p:nvSpPr>
        <p:spPr>
          <a:xfrm>
            <a:off x="-1" y="0"/>
            <a:ext cx="12192000" cy="1170524"/>
          </a:xfrm>
        </p:spPr>
        <p:txBody>
          <a:bodyPr>
            <a:normAutofit/>
          </a:bodyPr>
          <a:lstStyle/>
          <a:p>
            <a:r>
              <a:rPr lang="en-US" dirty="0" err="1">
                <a:solidFill>
                  <a:srgbClr val="CEB888"/>
                </a:solidFill>
                <a:latin typeface="NCAA FSU Noles Unconquered" panose="02000500000000000000" pitchFamily="2" charset="0"/>
              </a:rPr>
              <a:t>florida</a:t>
            </a:r>
            <a:r>
              <a:rPr lang="en-US" dirty="0">
                <a:solidFill>
                  <a:srgbClr val="CEB888"/>
                </a:solidFill>
                <a:latin typeface="NCAA FSU Noles Unconquered" panose="02000500000000000000" pitchFamily="2" charset="0"/>
              </a:rPr>
              <a:t> state university schools</a:t>
            </a:r>
          </a:p>
          <a:p>
            <a:r>
              <a:rPr lang="en-US" dirty="0">
                <a:solidFill>
                  <a:srgbClr val="CEB888"/>
                </a:solidFill>
                <a:latin typeface="NCAA FSU Noles Unconquered" panose="02000500000000000000" pitchFamily="2" charset="0"/>
              </a:rPr>
              <a:t>girls’ soccer program</a:t>
            </a:r>
          </a:p>
        </p:txBody>
      </p:sp>
      <p:sp>
        <p:nvSpPr>
          <p:cNvPr id="12" name="Rectangle 11">
            <a:extLst>
              <a:ext uri="{FF2B5EF4-FFF2-40B4-BE49-F238E27FC236}">
                <a16:creationId xmlns:a16="http://schemas.microsoft.com/office/drawing/2014/main" id="{7568A773-F077-4524-BDE5-CD26DF12090B}"/>
              </a:ext>
            </a:extLst>
          </p:cNvPr>
          <p:cNvSpPr/>
          <p:nvPr/>
        </p:nvSpPr>
        <p:spPr>
          <a:xfrm>
            <a:off x="-3" y="1067776"/>
            <a:ext cx="12192001" cy="923330"/>
          </a:xfrm>
          <a:prstGeom prst="rect">
            <a:avLst/>
          </a:prstGeom>
          <a:noFill/>
        </p:spPr>
        <p:txBody>
          <a:bodyPr wrap="square" lIns="91440" tIns="45720" rIns="91440" bIns="45720">
            <a:spAutoFit/>
          </a:bodyPr>
          <a:lstStyle/>
          <a:p>
            <a:pPr algn="ctr"/>
            <a:r>
              <a:rPr lang="en-US" sz="5400" b="0" cap="none" spc="0" dirty="0">
                <a:ln w="0"/>
                <a:solidFill>
                  <a:srgbClr val="CEB888"/>
                </a:solidFill>
                <a:effectLst>
                  <a:outerShdw blurRad="38100" dist="19050" dir="2700000" algn="tl" rotWithShape="0">
                    <a:schemeClr val="dk1">
                      <a:alpha val="40000"/>
                    </a:schemeClr>
                  </a:outerShdw>
                </a:effectLst>
                <a:latin typeface="NCAA FSU Noles Unconquered" panose="02000500000000000000" pitchFamily="2" charset="0"/>
              </a:rPr>
              <a:t>Player Expectations</a:t>
            </a:r>
          </a:p>
        </p:txBody>
      </p:sp>
      <p:graphicFrame>
        <p:nvGraphicFramePr>
          <p:cNvPr id="54" name="Table 53">
            <a:extLst>
              <a:ext uri="{FF2B5EF4-FFF2-40B4-BE49-F238E27FC236}">
                <a16:creationId xmlns:a16="http://schemas.microsoft.com/office/drawing/2014/main" id="{D16237E3-82DD-48C1-A36C-BF34290B2E22}"/>
              </a:ext>
            </a:extLst>
          </p:cNvPr>
          <p:cNvGraphicFramePr>
            <a:graphicFrameLocks noGrp="1"/>
          </p:cNvGraphicFramePr>
          <p:nvPr/>
        </p:nvGraphicFramePr>
        <p:xfrm>
          <a:off x="5611813" y="-5657850"/>
          <a:ext cx="967561" cy="4362207"/>
        </p:xfrm>
        <a:graphic>
          <a:graphicData uri="http://schemas.openxmlformats.org/drawingml/2006/table">
            <a:tbl>
              <a:tblPr>
                <a:tableStyleId>{5C22544A-7EE6-4342-B048-85BDC9FD1C3A}</a:tableStyleId>
              </a:tblPr>
              <a:tblGrid>
                <a:gridCol w="967561">
                  <a:extLst>
                    <a:ext uri="{9D8B030D-6E8A-4147-A177-3AD203B41FA5}">
                      <a16:colId xmlns:a16="http://schemas.microsoft.com/office/drawing/2014/main" val="2705494433"/>
                    </a:ext>
                  </a:extLst>
                </a:gridCol>
              </a:tblGrid>
              <a:tr h="191976">
                <a:tc>
                  <a:txBody>
                    <a:bodyPr/>
                    <a:lstStyle/>
                    <a:p>
                      <a:pPr algn="l" fontAlgn="ctr"/>
                      <a:r>
                        <a:rPr lang="en-US" sz="300" u="none" strike="noStrike">
                          <a:effectLst/>
                        </a:rPr>
                        <a:t>Game Day Operations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27097019"/>
                  </a:ext>
                </a:extLst>
              </a:tr>
              <a:tr h="230372">
                <a:tc>
                  <a:txBody>
                    <a:bodyPr/>
                    <a:lstStyle/>
                    <a:p>
                      <a:pPr algn="l" fontAlgn="ctr"/>
                      <a:endParaRPr lang="en-US" sz="300" u="none" strike="noStrike">
                        <a:effectLst/>
                      </a:endParaRPr>
                    </a:p>
                    <a:p>
                      <a:pPr algn="l" fontAlgn="ctr"/>
                      <a:r>
                        <a:rPr lang="en-US" sz="300" u="none" strike="noStrike">
                          <a:effectLst/>
                        </a:rPr>
                        <a:t>Ticketing Administration</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679678973"/>
                  </a:ext>
                </a:extLst>
              </a:tr>
              <a:tr h="138223">
                <a:tc>
                  <a:txBody>
                    <a:bodyPr/>
                    <a:lstStyle/>
                    <a:p>
                      <a:pPr algn="l" fontAlgn="ctr"/>
                      <a:endParaRPr lang="en-US" sz="300" u="none" strike="noStrike">
                        <a:effectLst/>
                      </a:endParaRPr>
                    </a:p>
                    <a:p>
                      <a:pPr algn="l" fontAlgn="ctr"/>
                      <a:r>
                        <a:rPr lang="en-US" sz="300" u="none" strike="noStrike">
                          <a:effectLst/>
                        </a:rPr>
                        <a:t>Ticket Takers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304318456"/>
                  </a:ext>
                </a:extLst>
              </a:tr>
              <a:tr h="230372">
                <a:tc>
                  <a:txBody>
                    <a:bodyPr/>
                    <a:lstStyle/>
                    <a:p>
                      <a:pPr algn="l" fontAlgn="ctr"/>
                      <a:endParaRPr lang="en-US" sz="300" u="none" strike="noStrike">
                        <a:effectLst/>
                      </a:endParaRPr>
                    </a:p>
                    <a:p>
                      <a:pPr algn="l" fontAlgn="ctr"/>
                      <a:r>
                        <a:rPr lang="en-US" sz="300" u="none" strike="noStrike">
                          <a:effectLst/>
                        </a:rPr>
                        <a:t>Concession Operations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883395083"/>
                  </a:ext>
                </a:extLst>
              </a:tr>
              <a:tr h="184297">
                <a:tc>
                  <a:txBody>
                    <a:bodyPr/>
                    <a:lstStyle/>
                    <a:p>
                      <a:pPr algn="l" fontAlgn="ctr"/>
                      <a:endParaRPr lang="en-US" sz="300" u="none" strike="noStrike">
                        <a:effectLst/>
                      </a:endParaRPr>
                    </a:p>
                    <a:p>
                      <a:pPr algn="l" fontAlgn="ctr"/>
                      <a:r>
                        <a:rPr lang="en-US" sz="300" u="none" strike="noStrike">
                          <a:effectLst/>
                        </a:rPr>
                        <a:t>Concessions Staff</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187288920"/>
                  </a:ext>
                </a:extLst>
              </a:tr>
              <a:tr h="92149">
                <a:tc>
                  <a:txBody>
                    <a:bodyPr/>
                    <a:lstStyle/>
                    <a:p>
                      <a:pPr algn="l" fontAlgn="ctr"/>
                      <a:endParaRPr lang="en-US" sz="300" u="none" strike="noStrike">
                        <a:effectLst/>
                      </a:endParaRPr>
                    </a:p>
                    <a:p>
                      <a:pPr algn="l" fontAlgn="ctr"/>
                      <a:r>
                        <a:rPr lang="en-US" sz="300" u="none" strike="noStrike">
                          <a:effectLst/>
                        </a:rPr>
                        <a:t>Field Setup</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922839189"/>
                  </a:ext>
                </a:extLst>
              </a:tr>
              <a:tr h="184297">
                <a:tc>
                  <a:txBody>
                    <a:bodyPr/>
                    <a:lstStyle/>
                    <a:p>
                      <a:pPr algn="l" fontAlgn="ctr"/>
                      <a:endParaRPr lang="en-US" sz="300" u="none" strike="noStrike">
                        <a:effectLst/>
                      </a:endParaRPr>
                    </a:p>
                    <a:p>
                      <a:pPr algn="l" fontAlgn="ctr"/>
                      <a:r>
                        <a:rPr lang="en-US" sz="300" u="none" strike="noStrike">
                          <a:effectLst/>
                        </a:rPr>
                        <a:t>Stadium Announcer</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844702881"/>
                  </a:ext>
                </a:extLst>
              </a:tr>
              <a:tr h="138223">
                <a:tc>
                  <a:txBody>
                    <a:bodyPr/>
                    <a:lstStyle/>
                    <a:p>
                      <a:pPr algn="l" fontAlgn="ctr"/>
                      <a:endParaRPr lang="en-US" sz="300" u="none" strike="noStrike">
                        <a:effectLst/>
                      </a:endParaRPr>
                    </a:p>
                    <a:p>
                      <a:pPr algn="l" fontAlgn="ctr"/>
                      <a:r>
                        <a:rPr lang="en-US" sz="300" u="none" strike="noStrike">
                          <a:effectLst/>
                        </a:rPr>
                        <a:t>Game Recording</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7284604"/>
                  </a:ext>
                </a:extLst>
              </a:tr>
              <a:tr h="92149">
                <a:tc>
                  <a:txBody>
                    <a:bodyPr/>
                    <a:lstStyle/>
                    <a:p>
                      <a:pPr algn="l" fontAlgn="ctr"/>
                      <a:endParaRPr lang="en-US" sz="300" u="none" strike="noStrike">
                        <a:effectLst/>
                      </a:endParaRPr>
                    </a:p>
                    <a:p>
                      <a:pPr algn="l" fontAlgn="ctr"/>
                      <a:r>
                        <a:rPr lang="en-US" sz="300" u="none" strike="noStrike">
                          <a:effectLst/>
                        </a:rPr>
                        <a:t>Ball Kids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180154837"/>
                  </a:ext>
                </a:extLst>
              </a:tr>
              <a:tr h="143982">
                <a:tc>
                  <a:txBody>
                    <a:bodyPr/>
                    <a:lstStyle/>
                    <a:p>
                      <a:pPr algn="l" fontAlgn="ctr"/>
                      <a:endParaRPr lang="en-US" sz="300" u="none" strike="noStrike">
                        <a:effectLst/>
                      </a:endParaRPr>
                    </a:p>
                    <a:p>
                      <a:pPr algn="l" fontAlgn="ctr"/>
                      <a:r>
                        <a:rPr lang="en-US" sz="300" u="none" strike="noStrike">
                          <a:effectLst/>
                        </a:rPr>
                        <a:t>Event Planning</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459533858"/>
                  </a:ext>
                </a:extLst>
              </a:tr>
              <a:tr h="230372">
                <a:tc>
                  <a:txBody>
                    <a:bodyPr/>
                    <a:lstStyle/>
                    <a:p>
                      <a:pPr algn="l" fontAlgn="ctr"/>
                      <a:endParaRPr lang="en-US" sz="300" u="none" strike="noStrike">
                        <a:effectLst/>
                      </a:endParaRPr>
                    </a:p>
                    <a:p>
                      <a:pPr algn="l" fontAlgn="ctr"/>
                      <a:r>
                        <a:rPr lang="en-US" sz="300" u="none" strike="noStrike">
                          <a:effectLst/>
                        </a:rPr>
                        <a:t>End of Year Banquet</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639091513"/>
                  </a:ext>
                </a:extLst>
              </a:tr>
              <a:tr h="276446">
                <a:tc>
                  <a:txBody>
                    <a:bodyPr/>
                    <a:lstStyle/>
                    <a:p>
                      <a:pPr algn="l" fontAlgn="ctr"/>
                      <a:endParaRPr lang="en-US" sz="300" u="none" strike="noStrike">
                        <a:effectLst/>
                      </a:endParaRPr>
                    </a:p>
                    <a:p>
                      <a:pPr algn="l" fontAlgn="ctr"/>
                      <a:r>
                        <a:rPr lang="en-US" sz="300" u="none" strike="noStrike">
                          <a:effectLst/>
                        </a:rPr>
                        <a:t>Senior Recognition / Senior Night</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209041167"/>
                  </a:ext>
                </a:extLst>
              </a:tr>
              <a:tr h="138223">
                <a:tc>
                  <a:txBody>
                    <a:bodyPr/>
                    <a:lstStyle/>
                    <a:p>
                      <a:pPr algn="l" fontAlgn="ctr"/>
                      <a:endParaRPr lang="en-US" sz="300" u="none" strike="noStrike">
                        <a:effectLst/>
                      </a:endParaRPr>
                    </a:p>
                    <a:p>
                      <a:pPr algn="l" fontAlgn="ctr"/>
                      <a:r>
                        <a:rPr lang="en-US" sz="300" u="none" strike="noStrike">
                          <a:effectLst/>
                        </a:rPr>
                        <a:t>Team Dinners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769701329"/>
                  </a:ext>
                </a:extLst>
              </a:tr>
              <a:tr h="598966">
                <a:tc>
                  <a:txBody>
                    <a:bodyPr/>
                    <a:lstStyle/>
                    <a:p>
                      <a:pPr algn="l" fontAlgn="ctr"/>
                      <a:endParaRPr lang="en-US" sz="300" u="none" strike="noStrike">
                        <a:effectLst/>
                      </a:endParaRPr>
                    </a:p>
                    <a:p>
                      <a:pPr algn="l" fontAlgn="ctr"/>
                      <a:r>
                        <a:rPr lang="en-US" sz="300" u="none" strike="noStrike">
                          <a:effectLst/>
                        </a:rPr>
                        <a:t>Other Game Day Events (Community Night, Teacher Appreciation, etc.)</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826501515"/>
                  </a:ext>
                </a:extLst>
              </a:tr>
              <a:tr h="86005">
                <a:tc>
                  <a:txBody>
                    <a:bodyPr/>
                    <a:lstStyle/>
                    <a:p>
                      <a:pPr algn="l" fontAlgn="ctr"/>
                      <a:endParaRPr lang="en-US" sz="300" u="none" strike="noStrike">
                        <a:effectLst/>
                      </a:endParaRPr>
                    </a:p>
                    <a:p>
                      <a:pPr algn="l" fontAlgn="ctr"/>
                      <a:r>
                        <a:rPr lang="en-US" sz="300" u="none" strike="noStrike">
                          <a:effectLst/>
                        </a:rPr>
                        <a:t>Other:</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975395669"/>
                  </a:ext>
                </a:extLst>
              </a:tr>
              <a:tr h="46074">
                <a:tc>
                  <a:txBody>
                    <a:bodyPr/>
                    <a:lstStyle/>
                    <a:p>
                      <a:pPr algn="l" fontAlgn="b"/>
                      <a:endParaRPr lang="en-US" sz="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680344596"/>
                  </a:ext>
                </a:extLst>
              </a:tr>
              <a:tr h="239971">
                <a:tc>
                  <a:txBody>
                    <a:bodyPr/>
                    <a:lstStyle/>
                    <a:p>
                      <a:pPr algn="l" fontAlgn="ctr"/>
                      <a:endParaRPr lang="en-US" sz="300" u="none" strike="noStrike">
                        <a:effectLst/>
                      </a:endParaRPr>
                    </a:p>
                    <a:p>
                      <a:pPr algn="l" fontAlgn="ctr"/>
                      <a:r>
                        <a:rPr lang="en-US" sz="300" u="none" strike="noStrike">
                          <a:effectLst/>
                        </a:rPr>
                        <a:t>Marketing and Finance</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572347489"/>
                  </a:ext>
                </a:extLst>
              </a:tr>
              <a:tr h="138223">
                <a:tc>
                  <a:txBody>
                    <a:bodyPr/>
                    <a:lstStyle/>
                    <a:p>
                      <a:pPr algn="l" fontAlgn="ctr"/>
                      <a:endParaRPr lang="en-US" sz="300" u="none" strike="noStrike">
                        <a:effectLst/>
                      </a:endParaRPr>
                    </a:p>
                    <a:p>
                      <a:pPr algn="l" fontAlgn="ctr"/>
                      <a:r>
                        <a:rPr lang="en-US" sz="300" u="none" strike="noStrike">
                          <a:effectLst/>
                        </a:rPr>
                        <a:t>Sponsorships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074100698"/>
                  </a:ext>
                </a:extLst>
              </a:tr>
              <a:tr h="230372">
                <a:tc>
                  <a:txBody>
                    <a:bodyPr/>
                    <a:lstStyle/>
                    <a:p>
                      <a:pPr algn="l" fontAlgn="ctr"/>
                      <a:endParaRPr lang="en-US" sz="300" u="none" strike="noStrike">
                        <a:effectLst/>
                      </a:endParaRPr>
                    </a:p>
                    <a:p>
                      <a:pPr algn="l" fontAlgn="ctr"/>
                      <a:r>
                        <a:rPr lang="en-US" sz="300" u="none" strike="noStrike">
                          <a:effectLst/>
                        </a:rPr>
                        <a:t>Finances and Accounting</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674723420"/>
                  </a:ext>
                </a:extLst>
              </a:tr>
              <a:tr h="86005">
                <a:tc>
                  <a:txBody>
                    <a:bodyPr/>
                    <a:lstStyle/>
                    <a:p>
                      <a:pPr algn="l" fontAlgn="ctr"/>
                      <a:endParaRPr lang="en-US" sz="300" u="none" strike="noStrike">
                        <a:effectLst/>
                      </a:endParaRPr>
                    </a:p>
                    <a:p>
                      <a:pPr algn="l" fontAlgn="ctr"/>
                      <a:r>
                        <a:rPr lang="en-US" sz="300" u="none" strike="noStrike">
                          <a:effectLst/>
                        </a:rPr>
                        <a:t>Other:</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920982873"/>
                  </a:ext>
                </a:extLst>
              </a:tr>
              <a:tr h="46074">
                <a:tc>
                  <a:txBody>
                    <a:bodyPr/>
                    <a:lstStyle/>
                    <a:p>
                      <a:pPr algn="l" fontAlgn="b"/>
                      <a:endParaRPr lang="en-US" sz="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39471626"/>
                  </a:ext>
                </a:extLst>
              </a:tr>
              <a:tr h="239971">
                <a:tc>
                  <a:txBody>
                    <a:bodyPr/>
                    <a:lstStyle/>
                    <a:p>
                      <a:pPr algn="l" fontAlgn="ctr"/>
                      <a:endParaRPr lang="en-US" sz="300" u="none" strike="noStrike">
                        <a:effectLst/>
                      </a:endParaRPr>
                    </a:p>
                    <a:p>
                      <a:pPr algn="l" fontAlgn="ctr"/>
                      <a:r>
                        <a:rPr lang="en-US" sz="300" u="none" strike="noStrike">
                          <a:effectLst/>
                        </a:rPr>
                        <a:t>Program Administration</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6827906"/>
                  </a:ext>
                </a:extLst>
              </a:tr>
              <a:tr h="92149">
                <a:tc>
                  <a:txBody>
                    <a:bodyPr/>
                    <a:lstStyle/>
                    <a:p>
                      <a:pPr algn="l" fontAlgn="ctr"/>
                      <a:endParaRPr lang="en-US" sz="300" u="none" strike="noStrike">
                        <a:effectLst/>
                      </a:endParaRPr>
                    </a:p>
                    <a:p>
                      <a:pPr algn="l" fontAlgn="ctr"/>
                      <a:r>
                        <a:rPr lang="en-US" sz="300" u="none" strike="noStrike">
                          <a:effectLst/>
                        </a:rPr>
                        <a:t>Uniforms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587823580"/>
                  </a:ext>
                </a:extLst>
              </a:tr>
              <a:tr h="138223">
                <a:tc>
                  <a:txBody>
                    <a:bodyPr/>
                    <a:lstStyle/>
                    <a:p>
                      <a:pPr algn="l" fontAlgn="ctr"/>
                      <a:endParaRPr lang="en-US" sz="300" u="none" strike="noStrike">
                        <a:effectLst/>
                      </a:endParaRPr>
                    </a:p>
                    <a:p>
                      <a:pPr algn="l" fontAlgn="ctr"/>
                      <a:r>
                        <a:rPr lang="en-US" sz="300" u="none" strike="noStrike">
                          <a:effectLst/>
                        </a:rPr>
                        <a:t>Team Apparel</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972817275"/>
                  </a:ext>
                </a:extLst>
              </a:tr>
              <a:tr h="138223">
                <a:tc>
                  <a:txBody>
                    <a:bodyPr/>
                    <a:lstStyle/>
                    <a:p>
                      <a:pPr algn="l" fontAlgn="ctr"/>
                      <a:endParaRPr lang="en-US" sz="300" u="none" strike="noStrike" dirty="0">
                        <a:effectLst/>
                      </a:endParaRPr>
                    </a:p>
                    <a:p>
                      <a:pPr algn="l" fontAlgn="ctr"/>
                      <a:r>
                        <a:rPr lang="en-US" sz="300" u="none" strike="noStrike" dirty="0">
                          <a:effectLst/>
                        </a:rPr>
                        <a:t>Fan Apparel </a:t>
                      </a:r>
                      <a:endParaRPr lang="en-US" sz="3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674590664"/>
                  </a:ext>
                </a:extLst>
              </a:tr>
            </a:tbl>
          </a:graphicData>
        </a:graphic>
      </p:graphicFrame>
      <p:pic>
        <p:nvPicPr>
          <p:cNvPr id="55" name="Control 1">
            <a:extLst>
              <a:ext uri="{FF2B5EF4-FFF2-40B4-BE49-F238E27FC236}">
                <a16:creationId xmlns:a16="http://schemas.microsoft.com/office/drawing/2014/main" id="{684BB2C7-04FE-4DEB-866A-645656F66067}"/>
              </a:ext>
            </a:extLst>
          </p:cNvPr>
          <p:cNvPicPr>
            <a:picLocks noChangeAspect="1"/>
          </p:cNvPicPr>
          <p:nvPr/>
        </p:nvPicPr>
        <p:blipFill>
          <a:blip r:embed="rId4"/>
          <a:stretch>
            <a:fillRect/>
          </a:stretch>
        </p:blipFill>
        <p:spPr>
          <a:xfrm>
            <a:off x="5611813" y="8810625"/>
            <a:ext cx="914400" cy="228600"/>
          </a:xfrm>
          <a:prstGeom prst="rect">
            <a:avLst/>
          </a:prstGeom>
        </p:spPr>
      </p:pic>
      <p:pic>
        <p:nvPicPr>
          <p:cNvPr id="56" name="Control 2">
            <a:extLst>
              <a:ext uri="{FF2B5EF4-FFF2-40B4-BE49-F238E27FC236}">
                <a16:creationId xmlns:a16="http://schemas.microsoft.com/office/drawing/2014/main" id="{CE765761-7731-4FA9-A75D-23EFD948640A}"/>
              </a:ext>
            </a:extLst>
          </p:cNvPr>
          <p:cNvPicPr>
            <a:picLocks noChangeAspect="1"/>
          </p:cNvPicPr>
          <p:nvPr/>
        </p:nvPicPr>
        <p:blipFill>
          <a:blip r:embed="rId5"/>
          <a:stretch>
            <a:fillRect/>
          </a:stretch>
        </p:blipFill>
        <p:spPr>
          <a:xfrm>
            <a:off x="5611813" y="12287250"/>
            <a:ext cx="914400" cy="228600"/>
          </a:xfrm>
          <a:prstGeom prst="rect">
            <a:avLst/>
          </a:prstGeom>
        </p:spPr>
      </p:pic>
      <p:sp>
        <p:nvSpPr>
          <p:cNvPr id="2" name="Rectangle 1">
            <a:extLst>
              <a:ext uri="{FF2B5EF4-FFF2-40B4-BE49-F238E27FC236}">
                <a16:creationId xmlns:a16="http://schemas.microsoft.com/office/drawing/2014/main" id="{83AEBF51-5672-42E4-BB20-5BFA05EEA721}"/>
              </a:ext>
            </a:extLst>
          </p:cNvPr>
          <p:cNvSpPr/>
          <p:nvPr/>
        </p:nvSpPr>
        <p:spPr>
          <a:xfrm>
            <a:off x="735980" y="2230613"/>
            <a:ext cx="10727474" cy="3293209"/>
          </a:xfrm>
          <a:prstGeom prst="rect">
            <a:avLst/>
          </a:prstGeom>
        </p:spPr>
        <p:txBody>
          <a:bodyPr wrap="square">
            <a:spAutoFit/>
          </a:bodyPr>
          <a:lstStyle/>
          <a:p>
            <a:r>
              <a:rPr lang="en-US" sz="2800" dirty="0">
                <a:solidFill>
                  <a:srgbClr val="782F40"/>
                </a:solidFill>
                <a:latin typeface="NCAA FSU Noles Glades Bold" panose="02000500000000000000" pitchFamily="2" charset="0"/>
              </a:rPr>
              <a:t>REPRESENT YOUR SCHOOL IN EVERYTHING YOU DO</a:t>
            </a:r>
          </a:p>
          <a:p>
            <a:endParaRPr lang="en-US" dirty="0">
              <a:latin typeface="NCAA FSU Noles Glades Bold" panose="02000500000000000000" pitchFamily="2" charset="0"/>
            </a:endParaRPr>
          </a:p>
          <a:p>
            <a:r>
              <a:rPr lang="en-US" dirty="0">
                <a:solidFill>
                  <a:srgbClr val="782F40"/>
                </a:solidFill>
                <a:latin typeface="Arial Black" panose="020B0A04020102020204" pitchFamily="34" charset="0"/>
              </a:rPr>
              <a:t>Whether you are on the practice field, playing at home or on the road, walking the halls at school, or just out in the community, you are always a Seminole. </a:t>
            </a:r>
          </a:p>
          <a:p>
            <a:endParaRPr lang="en-US" dirty="0">
              <a:solidFill>
                <a:srgbClr val="782F40"/>
              </a:solidFill>
              <a:latin typeface="Arial Black" panose="020B0A04020102020204" pitchFamily="34" charset="0"/>
            </a:endParaRPr>
          </a:p>
          <a:p>
            <a:r>
              <a:rPr lang="en-US" dirty="0">
                <a:solidFill>
                  <a:srgbClr val="782F40"/>
                </a:solidFill>
                <a:latin typeface="Arial Black" panose="020B0A04020102020204" pitchFamily="34" charset="0"/>
              </a:rPr>
              <a:t>Everything you do reflects upon your school and our program. </a:t>
            </a:r>
          </a:p>
          <a:p>
            <a:endParaRPr lang="en-US" dirty="0">
              <a:solidFill>
                <a:srgbClr val="782F40"/>
              </a:solidFill>
              <a:latin typeface="Arial Black" panose="020B0A04020102020204" pitchFamily="34" charset="0"/>
            </a:endParaRPr>
          </a:p>
          <a:p>
            <a:r>
              <a:rPr lang="en-US" dirty="0">
                <a:solidFill>
                  <a:srgbClr val="782F40"/>
                </a:solidFill>
                <a:latin typeface="Arial Black" panose="020B0A04020102020204" pitchFamily="34" charset="0"/>
              </a:rPr>
              <a:t>Every second is an opportunity to show the world what our school and our soccer program are about. </a:t>
            </a:r>
          </a:p>
          <a:p>
            <a:endParaRPr lang="en-US" dirty="0">
              <a:solidFill>
                <a:srgbClr val="782F40"/>
              </a:solidFill>
              <a:latin typeface="Arial Black" panose="020B0A04020102020204" pitchFamily="34" charset="0"/>
            </a:endParaRPr>
          </a:p>
          <a:p>
            <a:r>
              <a:rPr lang="en-US" dirty="0">
                <a:solidFill>
                  <a:srgbClr val="782F40"/>
                </a:solidFill>
                <a:latin typeface="Arial Black" panose="020B0A04020102020204" pitchFamily="34" charset="0"/>
              </a:rPr>
              <a:t>Every second is an opportunity to show the world what it means to be a Seminole.</a:t>
            </a:r>
          </a:p>
        </p:txBody>
      </p:sp>
    </p:spTree>
    <p:extLst>
      <p:ext uri="{BB962C8B-B14F-4D97-AF65-F5344CB8AC3E}">
        <p14:creationId xmlns:p14="http://schemas.microsoft.com/office/powerpoint/2010/main" val="161333017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B0803C-A636-462A-987C-210BE77F207A}"/>
              </a:ext>
            </a:extLst>
          </p:cNvPr>
          <p:cNvSpPr/>
          <p:nvPr/>
        </p:nvSpPr>
        <p:spPr>
          <a:xfrm>
            <a:off x="1" y="0"/>
            <a:ext cx="12192000" cy="828269"/>
          </a:xfrm>
          <a:prstGeom prst="rect">
            <a:avLst/>
          </a:prstGeom>
          <a:solidFill>
            <a:srgbClr val="782F4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5587B34-96A0-411E-8866-9F23CD786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55" y="127096"/>
            <a:ext cx="1402345" cy="1402345"/>
          </a:xfrm>
          <a:prstGeom prst="rect">
            <a:avLst/>
          </a:prstGeom>
        </p:spPr>
      </p:pic>
      <p:sp>
        <p:nvSpPr>
          <p:cNvPr id="3" name="Subtitle 2">
            <a:extLst>
              <a:ext uri="{FF2B5EF4-FFF2-40B4-BE49-F238E27FC236}">
                <a16:creationId xmlns:a16="http://schemas.microsoft.com/office/drawing/2014/main" id="{31644E24-D547-4F8B-ADEB-307B34FEF9EE}"/>
              </a:ext>
            </a:extLst>
          </p:cNvPr>
          <p:cNvSpPr>
            <a:spLocks noGrp="1"/>
          </p:cNvSpPr>
          <p:nvPr>
            <p:ph type="subTitle" idx="1"/>
          </p:nvPr>
        </p:nvSpPr>
        <p:spPr>
          <a:xfrm>
            <a:off x="-1" y="0"/>
            <a:ext cx="12192000" cy="1170524"/>
          </a:xfrm>
        </p:spPr>
        <p:txBody>
          <a:bodyPr>
            <a:normAutofit/>
          </a:bodyPr>
          <a:lstStyle/>
          <a:p>
            <a:r>
              <a:rPr lang="en-US" dirty="0" err="1">
                <a:solidFill>
                  <a:srgbClr val="CEB888"/>
                </a:solidFill>
                <a:latin typeface="NCAA FSU Noles Unconquered" panose="02000500000000000000" pitchFamily="2" charset="0"/>
              </a:rPr>
              <a:t>florida</a:t>
            </a:r>
            <a:r>
              <a:rPr lang="en-US" dirty="0">
                <a:solidFill>
                  <a:srgbClr val="CEB888"/>
                </a:solidFill>
                <a:latin typeface="NCAA FSU Noles Unconquered" panose="02000500000000000000" pitchFamily="2" charset="0"/>
              </a:rPr>
              <a:t> state university schools</a:t>
            </a:r>
          </a:p>
          <a:p>
            <a:r>
              <a:rPr lang="en-US" dirty="0">
                <a:solidFill>
                  <a:srgbClr val="CEB888"/>
                </a:solidFill>
                <a:latin typeface="NCAA FSU Noles Unconquered" panose="02000500000000000000" pitchFamily="2" charset="0"/>
              </a:rPr>
              <a:t>girls’ soccer program</a:t>
            </a:r>
          </a:p>
        </p:txBody>
      </p:sp>
      <p:sp>
        <p:nvSpPr>
          <p:cNvPr id="12" name="Rectangle 11">
            <a:extLst>
              <a:ext uri="{FF2B5EF4-FFF2-40B4-BE49-F238E27FC236}">
                <a16:creationId xmlns:a16="http://schemas.microsoft.com/office/drawing/2014/main" id="{7568A773-F077-4524-BDE5-CD26DF12090B}"/>
              </a:ext>
            </a:extLst>
          </p:cNvPr>
          <p:cNvSpPr/>
          <p:nvPr/>
        </p:nvSpPr>
        <p:spPr>
          <a:xfrm>
            <a:off x="-3" y="1067776"/>
            <a:ext cx="12192001" cy="923330"/>
          </a:xfrm>
          <a:prstGeom prst="rect">
            <a:avLst/>
          </a:prstGeom>
          <a:noFill/>
        </p:spPr>
        <p:txBody>
          <a:bodyPr wrap="square" lIns="91440" tIns="45720" rIns="91440" bIns="45720">
            <a:spAutoFit/>
          </a:bodyPr>
          <a:lstStyle/>
          <a:p>
            <a:pPr algn="ctr"/>
            <a:r>
              <a:rPr lang="en-US" sz="5400" b="0" cap="none" spc="0" dirty="0">
                <a:ln w="0"/>
                <a:solidFill>
                  <a:srgbClr val="CEB888"/>
                </a:solidFill>
                <a:effectLst>
                  <a:outerShdw blurRad="38100" dist="19050" dir="2700000" algn="tl" rotWithShape="0">
                    <a:schemeClr val="dk1">
                      <a:alpha val="40000"/>
                    </a:schemeClr>
                  </a:outerShdw>
                </a:effectLst>
                <a:latin typeface="NCAA FSU Noles Unconquered" panose="02000500000000000000" pitchFamily="2" charset="0"/>
              </a:rPr>
              <a:t>Parent Expectations</a:t>
            </a:r>
          </a:p>
        </p:txBody>
      </p:sp>
      <p:graphicFrame>
        <p:nvGraphicFramePr>
          <p:cNvPr id="54" name="Table 53">
            <a:extLst>
              <a:ext uri="{FF2B5EF4-FFF2-40B4-BE49-F238E27FC236}">
                <a16:creationId xmlns:a16="http://schemas.microsoft.com/office/drawing/2014/main" id="{D16237E3-82DD-48C1-A36C-BF34290B2E22}"/>
              </a:ext>
            </a:extLst>
          </p:cNvPr>
          <p:cNvGraphicFramePr>
            <a:graphicFrameLocks noGrp="1"/>
          </p:cNvGraphicFramePr>
          <p:nvPr/>
        </p:nvGraphicFramePr>
        <p:xfrm>
          <a:off x="5611813" y="-5657850"/>
          <a:ext cx="967561" cy="4362207"/>
        </p:xfrm>
        <a:graphic>
          <a:graphicData uri="http://schemas.openxmlformats.org/drawingml/2006/table">
            <a:tbl>
              <a:tblPr>
                <a:tableStyleId>{5C22544A-7EE6-4342-B048-85BDC9FD1C3A}</a:tableStyleId>
              </a:tblPr>
              <a:tblGrid>
                <a:gridCol w="967561">
                  <a:extLst>
                    <a:ext uri="{9D8B030D-6E8A-4147-A177-3AD203B41FA5}">
                      <a16:colId xmlns:a16="http://schemas.microsoft.com/office/drawing/2014/main" val="2705494433"/>
                    </a:ext>
                  </a:extLst>
                </a:gridCol>
              </a:tblGrid>
              <a:tr h="191976">
                <a:tc>
                  <a:txBody>
                    <a:bodyPr/>
                    <a:lstStyle/>
                    <a:p>
                      <a:pPr algn="l" fontAlgn="ctr"/>
                      <a:r>
                        <a:rPr lang="en-US" sz="300" u="none" strike="noStrike">
                          <a:effectLst/>
                        </a:rPr>
                        <a:t>Game Day Operations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27097019"/>
                  </a:ext>
                </a:extLst>
              </a:tr>
              <a:tr h="230372">
                <a:tc>
                  <a:txBody>
                    <a:bodyPr/>
                    <a:lstStyle/>
                    <a:p>
                      <a:pPr algn="l" fontAlgn="ctr"/>
                      <a:endParaRPr lang="en-US" sz="300" u="none" strike="noStrike">
                        <a:effectLst/>
                      </a:endParaRPr>
                    </a:p>
                    <a:p>
                      <a:pPr algn="l" fontAlgn="ctr"/>
                      <a:r>
                        <a:rPr lang="en-US" sz="300" u="none" strike="noStrike">
                          <a:effectLst/>
                        </a:rPr>
                        <a:t>Ticketing Administration</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679678973"/>
                  </a:ext>
                </a:extLst>
              </a:tr>
              <a:tr h="138223">
                <a:tc>
                  <a:txBody>
                    <a:bodyPr/>
                    <a:lstStyle/>
                    <a:p>
                      <a:pPr algn="l" fontAlgn="ctr"/>
                      <a:endParaRPr lang="en-US" sz="300" u="none" strike="noStrike">
                        <a:effectLst/>
                      </a:endParaRPr>
                    </a:p>
                    <a:p>
                      <a:pPr algn="l" fontAlgn="ctr"/>
                      <a:r>
                        <a:rPr lang="en-US" sz="300" u="none" strike="noStrike">
                          <a:effectLst/>
                        </a:rPr>
                        <a:t>Ticket Takers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304318456"/>
                  </a:ext>
                </a:extLst>
              </a:tr>
              <a:tr h="230372">
                <a:tc>
                  <a:txBody>
                    <a:bodyPr/>
                    <a:lstStyle/>
                    <a:p>
                      <a:pPr algn="l" fontAlgn="ctr"/>
                      <a:endParaRPr lang="en-US" sz="300" u="none" strike="noStrike">
                        <a:effectLst/>
                      </a:endParaRPr>
                    </a:p>
                    <a:p>
                      <a:pPr algn="l" fontAlgn="ctr"/>
                      <a:r>
                        <a:rPr lang="en-US" sz="300" u="none" strike="noStrike">
                          <a:effectLst/>
                        </a:rPr>
                        <a:t>Concession Operations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883395083"/>
                  </a:ext>
                </a:extLst>
              </a:tr>
              <a:tr h="184297">
                <a:tc>
                  <a:txBody>
                    <a:bodyPr/>
                    <a:lstStyle/>
                    <a:p>
                      <a:pPr algn="l" fontAlgn="ctr"/>
                      <a:endParaRPr lang="en-US" sz="300" u="none" strike="noStrike">
                        <a:effectLst/>
                      </a:endParaRPr>
                    </a:p>
                    <a:p>
                      <a:pPr algn="l" fontAlgn="ctr"/>
                      <a:r>
                        <a:rPr lang="en-US" sz="300" u="none" strike="noStrike">
                          <a:effectLst/>
                        </a:rPr>
                        <a:t>Concessions Staff</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187288920"/>
                  </a:ext>
                </a:extLst>
              </a:tr>
              <a:tr h="92149">
                <a:tc>
                  <a:txBody>
                    <a:bodyPr/>
                    <a:lstStyle/>
                    <a:p>
                      <a:pPr algn="l" fontAlgn="ctr"/>
                      <a:endParaRPr lang="en-US" sz="300" u="none" strike="noStrike">
                        <a:effectLst/>
                      </a:endParaRPr>
                    </a:p>
                    <a:p>
                      <a:pPr algn="l" fontAlgn="ctr"/>
                      <a:r>
                        <a:rPr lang="en-US" sz="300" u="none" strike="noStrike">
                          <a:effectLst/>
                        </a:rPr>
                        <a:t>Field Setup</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922839189"/>
                  </a:ext>
                </a:extLst>
              </a:tr>
              <a:tr h="184297">
                <a:tc>
                  <a:txBody>
                    <a:bodyPr/>
                    <a:lstStyle/>
                    <a:p>
                      <a:pPr algn="l" fontAlgn="ctr"/>
                      <a:endParaRPr lang="en-US" sz="300" u="none" strike="noStrike">
                        <a:effectLst/>
                      </a:endParaRPr>
                    </a:p>
                    <a:p>
                      <a:pPr algn="l" fontAlgn="ctr"/>
                      <a:r>
                        <a:rPr lang="en-US" sz="300" u="none" strike="noStrike">
                          <a:effectLst/>
                        </a:rPr>
                        <a:t>Stadium Announcer</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844702881"/>
                  </a:ext>
                </a:extLst>
              </a:tr>
              <a:tr h="138223">
                <a:tc>
                  <a:txBody>
                    <a:bodyPr/>
                    <a:lstStyle/>
                    <a:p>
                      <a:pPr algn="l" fontAlgn="ctr"/>
                      <a:endParaRPr lang="en-US" sz="300" u="none" strike="noStrike">
                        <a:effectLst/>
                      </a:endParaRPr>
                    </a:p>
                    <a:p>
                      <a:pPr algn="l" fontAlgn="ctr"/>
                      <a:r>
                        <a:rPr lang="en-US" sz="300" u="none" strike="noStrike">
                          <a:effectLst/>
                        </a:rPr>
                        <a:t>Game Recording</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7284604"/>
                  </a:ext>
                </a:extLst>
              </a:tr>
              <a:tr h="92149">
                <a:tc>
                  <a:txBody>
                    <a:bodyPr/>
                    <a:lstStyle/>
                    <a:p>
                      <a:pPr algn="l" fontAlgn="ctr"/>
                      <a:endParaRPr lang="en-US" sz="300" u="none" strike="noStrike">
                        <a:effectLst/>
                      </a:endParaRPr>
                    </a:p>
                    <a:p>
                      <a:pPr algn="l" fontAlgn="ctr"/>
                      <a:r>
                        <a:rPr lang="en-US" sz="300" u="none" strike="noStrike">
                          <a:effectLst/>
                        </a:rPr>
                        <a:t>Ball Kids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180154837"/>
                  </a:ext>
                </a:extLst>
              </a:tr>
              <a:tr h="143982">
                <a:tc>
                  <a:txBody>
                    <a:bodyPr/>
                    <a:lstStyle/>
                    <a:p>
                      <a:pPr algn="l" fontAlgn="ctr"/>
                      <a:endParaRPr lang="en-US" sz="300" u="none" strike="noStrike">
                        <a:effectLst/>
                      </a:endParaRPr>
                    </a:p>
                    <a:p>
                      <a:pPr algn="l" fontAlgn="ctr"/>
                      <a:r>
                        <a:rPr lang="en-US" sz="300" u="none" strike="noStrike">
                          <a:effectLst/>
                        </a:rPr>
                        <a:t>Event Planning</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459533858"/>
                  </a:ext>
                </a:extLst>
              </a:tr>
              <a:tr h="230372">
                <a:tc>
                  <a:txBody>
                    <a:bodyPr/>
                    <a:lstStyle/>
                    <a:p>
                      <a:pPr algn="l" fontAlgn="ctr"/>
                      <a:endParaRPr lang="en-US" sz="300" u="none" strike="noStrike">
                        <a:effectLst/>
                      </a:endParaRPr>
                    </a:p>
                    <a:p>
                      <a:pPr algn="l" fontAlgn="ctr"/>
                      <a:r>
                        <a:rPr lang="en-US" sz="300" u="none" strike="noStrike">
                          <a:effectLst/>
                        </a:rPr>
                        <a:t>End of Year Banquet</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639091513"/>
                  </a:ext>
                </a:extLst>
              </a:tr>
              <a:tr h="276446">
                <a:tc>
                  <a:txBody>
                    <a:bodyPr/>
                    <a:lstStyle/>
                    <a:p>
                      <a:pPr algn="l" fontAlgn="ctr"/>
                      <a:endParaRPr lang="en-US" sz="300" u="none" strike="noStrike">
                        <a:effectLst/>
                      </a:endParaRPr>
                    </a:p>
                    <a:p>
                      <a:pPr algn="l" fontAlgn="ctr"/>
                      <a:r>
                        <a:rPr lang="en-US" sz="300" u="none" strike="noStrike">
                          <a:effectLst/>
                        </a:rPr>
                        <a:t>Senior Recognition / Senior Night</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209041167"/>
                  </a:ext>
                </a:extLst>
              </a:tr>
              <a:tr h="138223">
                <a:tc>
                  <a:txBody>
                    <a:bodyPr/>
                    <a:lstStyle/>
                    <a:p>
                      <a:pPr algn="l" fontAlgn="ctr"/>
                      <a:endParaRPr lang="en-US" sz="300" u="none" strike="noStrike">
                        <a:effectLst/>
                      </a:endParaRPr>
                    </a:p>
                    <a:p>
                      <a:pPr algn="l" fontAlgn="ctr"/>
                      <a:r>
                        <a:rPr lang="en-US" sz="300" u="none" strike="noStrike">
                          <a:effectLst/>
                        </a:rPr>
                        <a:t>Team Dinners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769701329"/>
                  </a:ext>
                </a:extLst>
              </a:tr>
              <a:tr h="598966">
                <a:tc>
                  <a:txBody>
                    <a:bodyPr/>
                    <a:lstStyle/>
                    <a:p>
                      <a:pPr algn="l" fontAlgn="ctr"/>
                      <a:endParaRPr lang="en-US" sz="300" u="none" strike="noStrike">
                        <a:effectLst/>
                      </a:endParaRPr>
                    </a:p>
                    <a:p>
                      <a:pPr algn="l" fontAlgn="ctr"/>
                      <a:r>
                        <a:rPr lang="en-US" sz="300" u="none" strike="noStrike">
                          <a:effectLst/>
                        </a:rPr>
                        <a:t>Other Game Day Events (Community Night, Teacher Appreciation, etc.)</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826501515"/>
                  </a:ext>
                </a:extLst>
              </a:tr>
              <a:tr h="86005">
                <a:tc>
                  <a:txBody>
                    <a:bodyPr/>
                    <a:lstStyle/>
                    <a:p>
                      <a:pPr algn="l" fontAlgn="ctr"/>
                      <a:endParaRPr lang="en-US" sz="300" u="none" strike="noStrike">
                        <a:effectLst/>
                      </a:endParaRPr>
                    </a:p>
                    <a:p>
                      <a:pPr algn="l" fontAlgn="ctr"/>
                      <a:r>
                        <a:rPr lang="en-US" sz="300" u="none" strike="noStrike">
                          <a:effectLst/>
                        </a:rPr>
                        <a:t>Other:</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975395669"/>
                  </a:ext>
                </a:extLst>
              </a:tr>
              <a:tr h="46074">
                <a:tc>
                  <a:txBody>
                    <a:bodyPr/>
                    <a:lstStyle/>
                    <a:p>
                      <a:pPr algn="l" fontAlgn="b"/>
                      <a:endParaRPr lang="en-US" sz="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680344596"/>
                  </a:ext>
                </a:extLst>
              </a:tr>
              <a:tr h="239971">
                <a:tc>
                  <a:txBody>
                    <a:bodyPr/>
                    <a:lstStyle/>
                    <a:p>
                      <a:pPr algn="l" fontAlgn="ctr"/>
                      <a:endParaRPr lang="en-US" sz="300" u="none" strike="noStrike">
                        <a:effectLst/>
                      </a:endParaRPr>
                    </a:p>
                    <a:p>
                      <a:pPr algn="l" fontAlgn="ctr"/>
                      <a:r>
                        <a:rPr lang="en-US" sz="300" u="none" strike="noStrike">
                          <a:effectLst/>
                        </a:rPr>
                        <a:t>Marketing and Finance</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572347489"/>
                  </a:ext>
                </a:extLst>
              </a:tr>
              <a:tr h="138223">
                <a:tc>
                  <a:txBody>
                    <a:bodyPr/>
                    <a:lstStyle/>
                    <a:p>
                      <a:pPr algn="l" fontAlgn="ctr"/>
                      <a:endParaRPr lang="en-US" sz="300" u="none" strike="noStrike">
                        <a:effectLst/>
                      </a:endParaRPr>
                    </a:p>
                    <a:p>
                      <a:pPr algn="l" fontAlgn="ctr"/>
                      <a:r>
                        <a:rPr lang="en-US" sz="300" u="none" strike="noStrike">
                          <a:effectLst/>
                        </a:rPr>
                        <a:t>Sponsorships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074100698"/>
                  </a:ext>
                </a:extLst>
              </a:tr>
              <a:tr h="230372">
                <a:tc>
                  <a:txBody>
                    <a:bodyPr/>
                    <a:lstStyle/>
                    <a:p>
                      <a:pPr algn="l" fontAlgn="ctr"/>
                      <a:endParaRPr lang="en-US" sz="300" u="none" strike="noStrike">
                        <a:effectLst/>
                      </a:endParaRPr>
                    </a:p>
                    <a:p>
                      <a:pPr algn="l" fontAlgn="ctr"/>
                      <a:r>
                        <a:rPr lang="en-US" sz="300" u="none" strike="noStrike">
                          <a:effectLst/>
                        </a:rPr>
                        <a:t>Finances and Accounting</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674723420"/>
                  </a:ext>
                </a:extLst>
              </a:tr>
              <a:tr h="86005">
                <a:tc>
                  <a:txBody>
                    <a:bodyPr/>
                    <a:lstStyle/>
                    <a:p>
                      <a:pPr algn="l" fontAlgn="ctr"/>
                      <a:endParaRPr lang="en-US" sz="300" u="none" strike="noStrike">
                        <a:effectLst/>
                      </a:endParaRPr>
                    </a:p>
                    <a:p>
                      <a:pPr algn="l" fontAlgn="ctr"/>
                      <a:r>
                        <a:rPr lang="en-US" sz="300" u="none" strike="noStrike">
                          <a:effectLst/>
                        </a:rPr>
                        <a:t>Other:</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920982873"/>
                  </a:ext>
                </a:extLst>
              </a:tr>
              <a:tr h="46074">
                <a:tc>
                  <a:txBody>
                    <a:bodyPr/>
                    <a:lstStyle/>
                    <a:p>
                      <a:pPr algn="l" fontAlgn="b"/>
                      <a:endParaRPr lang="en-US" sz="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39471626"/>
                  </a:ext>
                </a:extLst>
              </a:tr>
              <a:tr h="239971">
                <a:tc>
                  <a:txBody>
                    <a:bodyPr/>
                    <a:lstStyle/>
                    <a:p>
                      <a:pPr algn="l" fontAlgn="ctr"/>
                      <a:endParaRPr lang="en-US" sz="300" u="none" strike="noStrike">
                        <a:effectLst/>
                      </a:endParaRPr>
                    </a:p>
                    <a:p>
                      <a:pPr algn="l" fontAlgn="ctr"/>
                      <a:r>
                        <a:rPr lang="en-US" sz="300" u="none" strike="noStrike">
                          <a:effectLst/>
                        </a:rPr>
                        <a:t>Program Administration</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6827906"/>
                  </a:ext>
                </a:extLst>
              </a:tr>
              <a:tr h="92149">
                <a:tc>
                  <a:txBody>
                    <a:bodyPr/>
                    <a:lstStyle/>
                    <a:p>
                      <a:pPr algn="l" fontAlgn="ctr"/>
                      <a:endParaRPr lang="en-US" sz="300" u="none" strike="noStrike">
                        <a:effectLst/>
                      </a:endParaRPr>
                    </a:p>
                    <a:p>
                      <a:pPr algn="l" fontAlgn="ctr"/>
                      <a:r>
                        <a:rPr lang="en-US" sz="300" u="none" strike="noStrike">
                          <a:effectLst/>
                        </a:rPr>
                        <a:t>Uniforms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587823580"/>
                  </a:ext>
                </a:extLst>
              </a:tr>
              <a:tr h="138223">
                <a:tc>
                  <a:txBody>
                    <a:bodyPr/>
                    <a:lstStyle/>
                    <a:p>
                      <a:pPr algn="l" fontAlgn="ctr"/>
                      <a:endParaRPr lang="en-US" sz="300" u="none" strike="noStrike">
                        <a:effectLst/>
                      </a:endParaRPr>
                    </a:p>
                    <a:p>
                      <a:pPr algn="l" fontAlgn="ctr"/>
                      <a:r>
                        <a:rPr lang="en-US" sz="300" u="none" strike="noStrike">
                          <a:effectLst/>
                        </a:rPr>
                        <a:t>Team Apparel</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972817275"/>
                  </a:ext>
                </a:extLst>
              </a:tr>
              <a:tr h="138223">
                <a:tc>
                  <a:txBody>
                    <a:bodyPr/>
                    <a:lstStyle/>
                    <a:p>
                      <a:pPr algn="l" fontAlgn="ctr"/>
                      <a:endParaRPr lang="en-US" sz="300" u="none" strike="noStrike" dirty="0">
                        <a:effectLst/>
                      </a:endParaRPr>
                    </a:p>
                    <a:p>
                      <a:pPr algn="l" fontAlgn="ctr"/>
                      <a:r>
                        <a:rPr lang="en-US" sz="300" u="none" strike="noStrike" dirty="0">
                          <a:effectLst/>
                        </a:rPr>
                        <a:t>Fan Apparel </a:t>
                      </a:r>
                      <a:endParaRPr lang="en-US" sz="3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674590664"/>
                  </a:ext>
                </a:extLst>
              </a:tr>
            </a:tbl>
          </a:graphicData>
        </a:graphic>
      </p:graphicFrame>
      <p:pic>
        <p:nvPicPr>
          <p:cNvPr id="55" name="Control 1">
            <a:extLst>
              <a:ext uri="{FF2B5EF4-FFF2-40B4-BE49-F238E27FC236}">
                <a16:creationId xmlns:a16="http://schemas.microsoft.com/office/drawing/2014/main" id="{684BB2C7-04FE-4DEB-866A-645656F66067}"/>
              </a:ext>
            </a:extLst>
          </p:cNvPr>
          <p:cNvPicPr>
            <a:picLocks noChangeAspect="1"/>
          </p:cNvPicPr>
          <p:nvPr/>
        </p:nvPicPr>
        <p:blipFill>
          <a:blip r:embed="rId4"/>
          <a:stretch>
            <a:fillRect/>
          </a:stretch>
        </p:blipFill>
        <p:spPr>
          <a:xfrm>
            <a:off x="5611813" y="8810625"/>
            <a:ext cx="914400" cy="228600"/>
          </a:xfrm>
          <a:prstGeom prst="rect">
            <a:avLst/>
          </a:prstGeom>
        </p:spPr>
      </p:pic>
      <p:pic>
        <p:nvPicPr>
          <p:cNvPr id="56" name="Control 2">
            <a:extLst>
              <a:ext uri="{FF2B5EF4-FFF2-40B4-BE49-F238E27FC236}">
                <a16:creationId xmlns:a16="http://schemas.microsoft.com/office/drawing/2014/main" id="{CE765761-7731-4FA9-A75D-23EFD948640A}"/>
              </a:ext>
            </a:extLst>
          </p:cNvPr>
          <p:cNvPicPr>
            <a:picLocks noChangeAspect="1"/>
          </p:cNvPicPr>
          <p:nvPr/>
        </p:nvPicPr>
        <p:blipFill>
          <a:blip r:embed="rId5"/>
          <a:stretch>
            <a:fillRect/>
          </a:stretch>
        </p:blipFill>
        <p:spPr>
          <a:xfrm>
            <a:off x="5611813" y="12287250"/>
            <a:ext cx="914400" cy="228600"/>
          </a:xfrm>
          <a:prstGeom prst="rect">
            <a:avLst/>
          </a:prstGeom>
        </p:spPr>
      </p:pic>
      <p:pic>
        <p:nvPicPr>
          <p:cNvPr id="5122" name="Picture 2" descr="https://bsbproduction.s3.amazonaws.com/portals/28450/images/manual/parentexpectationslist.png">
            <a:extLst>
              <a:ext uri="{FF2B5EF4-FFF2-40B4-BE49-F238E27FC236}">
                <a16:creationId xmlns:a16="http://schemas.microsoft.com/office/drawing/2014/main" id="{CF2B0063-2599-4B3B-B976-0A5628E8BA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0579" y="2123912"/>
            <a:ext cx="10470028" cy="458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8388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B0803C-A636-462A-987C-210BE77F207A}"/>
              </a:ext>
            </a:extLst>
          </p:cNvPr>
          <p:cNvSpPr/>
          <p:nvPr/>
        </p:nvSpPr>
        <p:spPr>
          <a:xfrm>
            <a:off x="1" y="0"/>
            <a:ext cx="12192000" cy="828269"/>
          </a:xfrm>
          <a:prstGeom prst="rect">
            <a:avLst/>
          </a:prstGeom>
          <a:solidFill>
            <a:srgbClr val="782F4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5587B34-96A0-411E-8866-9F23CD786B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55" y="127096"/>
            <a:ext cx="1402345" cy="1402345"/>
          </a:xfrm>
          <a:prstGeom prst="rect">
            <a:avLst/>
          </a:prstGeom>
        </p:spPr>
      </p:pic>
      <p:sp>
        <p:nvSpPr>
          <p:cNvPr id="3" name="Subtitle 2">
            <a:extLst>
              <a:ext uri="{FF2B5EF4-FFF2-40B4-BE49-F238E27FC236}">
                <a16:creationId xmlns:a16="http://schemas.microsoft.com/office/drawing/2014/main" id="{31644E24-D547-4F8B-ADEB-307B34FEF9EE}"/>
              </a:ext>
            </a:extLst>
          </p:cNvPr>
          <p:cNvSpPr>
            <a:spLocks noGrp="1"/>
          </p:cNvSpPr>
          <p:nvPr>
            <p:ph type="subTitle" idx="1"/>
          </p:nvPr>
        </p:nvSpPr>
        <p:spPr>
          <a:xfrm>
            <a:off x="-1" y="0"/>
            <a:ext cx="12192000" cy="1170524"/>
          </a:xfrm>
        </p:spPr>
        <p:txBody>
          <a:bodyPr>
            <a:normAutofit/>
          </a:bodyPr>
          <a:lstStyle/>
          <a:p>
            <a:r>
              <a:rPr lang="en-US" dirty="0" err="1">
                <a:solidFill>
                  <a:srgbClr val="CEB888"/>
                </a:solidFill>
                <a:latin typeface="NCAA FSU Noles Unconquered" panose="02000500000000000000" pitchFamily="2" charset="0"/>
              </a:rPr>
              <a:t>florida</a:t>
            </a:r>
            <a:r>
              <a:rPr lang="en-US" dirty="0">
                <a:solidFill>
                  <a:srgbClr val="CEB888"/>
                </a:solidFill>
                <a:latin typeface="NCAA FSU Noles Unconquered" panose="02000500000000000000" pitchFamily="2" charset="0"/>
              </a:rPr>
              <a:t> state university schools</a:t>
            </a:r>
          </a:p>
          <a:p>
            <a:r>
              <a:rPr lang="en-US" dirty="0">
                <a:solidFill>
                  <a:srgbClr val="CEB888"/>
                </a:solidFill>
                <a:latin typeface="NCAA FSU Noles Unconquered" panose="02000500000000000000" pitchFamily="2" charset="0"/>
              </a:rPr>
              <a:t>girls’ soccer program</a:t>
            </a:r>
          </a:p>
        </p:txBody>
      </p:sp>
      <p:sp>
        <p:nvSpPr>
          <p:cNvPr id="10" name="Rectangle 9">
            <a:extLst>
              <a:ext uri="{FF2B5EF4-FFF2-40B4-BE49-F238E27FC236}">
                <a16:creationId xmlns:a16="http://schemas.microsoft.com/office/drawing/2014/main" id="{1796F0ED-52E2-4D2F-896A-A3D97950040D}"/>
              </a:ext>
            </a:extLst>
          </p:cNvPr>
          <p:cNvSpPr/>
          <p:nvPr/>
        </p:nvSpPr>
        <p:spPr>
          <a:xfrm>
            <a:off x="3593805" y="2032119"/>
            <a:ext cx="8158716" cy="4524315"/>
          </a:xfrm>
          <a:prstGeom prst="rect">
            <a:avLst/>
          </a:prstGeom>
        </p:spPr>
        <p:txBody>
          <a:bodyPr wrap="square">
            <a:spAutoFit/>
          </a:bodyPr>
          <a:lstStyle/>
          <a:p>
            <a:pPr marL="571500" indent="-571500">
              <a:buFont typeface="Arial" panose="020B0604020202020204" pitchFamily="34" charset="0"/>
              <a:buChar char="•"/>
            </a:pPr>
            <a:r>
              <a:rPr lang="en-US" sz="2400" b="0" i="0" dirty="0">
                <a:solidFill>
                  <a:srgbClr val="782F40"/>
                </a:solidFill>
                <a:effectLst/>
                <a:latin typeface="Arial Black" panose="020B0A04020102020204" pitchFamily="34" charset="0"/>
              </a:rPr>
              <a:t>Instill each player with a stron</a:t>
            </a:r>
            <a:r>
              <a:rPr lang="en-US" sz="2400" dirty="0">
                <a:solidFill>
                  <a:srgbClr val="782F40"/>
                </a:solidFill>
                <a:latin typeface="Arial Black" panose="020B0A04020102020204" pitchFamily="34" charset="0"/>
              </a:rPr>
              <a:t>g work ethic and desire to succeed.</a:t>
            </a:r>
          </a:p>
          <a:p>
            <a:pPr marL="571500" indent="-571500">
              <a:buFont typeface="Arial" panose="020B0604020202020204" pitchFamily="34" charset="0"/>
              <a:buChar char="•"/>
            </a:pPr>
            <a:r>
              <a:rPr lang="en-US" sz="2400" dirty="0">
                <a:solidFill>
                  <a:srgbClr val="782F40"/>
                </a:solidFill>
                <a:latin typeface="Arial Black" panose="020B0A04020102020204" pitchFamily="34" charset="0"/>
              </a:rPr>
              <a:t>Teach each player to work within a team, focus on the greater good and to take responsibility for themselves and their actions.</a:t>
            </a:r>
          </a:p>
          <a:p>
            <a:pPr marL="571500" indent="-571500">
              <a:buFont typeface="Arial" panose="020B0604020202020204" pitchFamily="34" charset="0"/>
              <a:buChar char="•"/>
            </a:pPr>
            <a:r>
              <a:rPr lang="en-US" sz="2400" dirty="0">
                <a:solidFill>
                  <a:srgbClr val="782F40"/>
                </a:solidFill>
                <a:latin typeface="Arial Black" panose="020B0A04020102020204" pitchFamily="34" charset="0"/>
              </a:rPr>
              <a:t>Teach each team to play as a unit with an understanding that every player on the team has a purpose and a role at all times during the game.</a:t>
            </a:r>
          </a:p>
          <a:p>
            <a:pPr marL="571500" indent="-571500">
              <a:buFont typeface="Arial" panose="020B0604020202020204" pitchFamily="34" charset="0"/>
              <a:buChar char="•"/>
            </a:pPr>
            <a:endParaRPr lang="en-US" sz="2400" b="0" i="0" dirty="0">
              <a:solidFill>
                <a:srgbClr val="782F40"/>
              </a:solidFill>
              <a:effectLst/>
              <a:latin typeface="Arial Black" panose="020B0A04020102020204" pitchFamily="34" charset="0"/>
            </a:endParaRPr>
          </a:p>
          <a:p>
            <a:pPr marL="571500" indent="-571500">
              <a:buFont typeface="Arial" panose="020B0604020202020204" pitchFamily="34" charset="0"/>
              <a:buChar char="•"/>
            </a:pPr>
            <a:endParaRPr lang="en-US" sz="2400" dirty="0">
              <a:solidFill>
                <a:srgbClr val="782F40"/>
              </a:solidFill>
              <a:latin typeface="NCAA FSU Noles Unconquered" panose="02000500000000000000" pitchFamily="2" charset="0"/>
            </a:endParaRPr>
          </a:p>
        </p:txBody>
      </p:sp>
      <p:sp>
        <p:nvSpPr>
          <p:cNvPr id="12" name="Rectangle 11">
            <a:extLst>
              <a:ext uri="{FF2B5EF4-FFF2-40B4-BE49-F238E27FC236}">
                <a16:creationId xmlns:a16="http://schemas.microsoft.com/office/drawing/2014/main" id="{7568A773-F077-4524-BDE5-CD26DF12090B}"/>
              </a:ext>
            </a:extLst>
          </p:cNvPr>
          <p:cNvSpPr/>
          <p:nvPr/>
        </p:nvSpPr>
        <p:spPr>
          <a:xfrm>
            <a:off x="3257202" y="1067776"/>
            <a:ext cx="8934797" cy="923330"/>
          </a:xfrm>
          <a:prstGeom prst="rect">
            <a:avLst/>
          </a:prstGeom>
          <a:noFill/>
        </p:spPr>
        <p:txBody>
          <a:bodyPr wrap="square" lIns="91440" tIns="45720" rIns="91440" bIns="45720">
            <a:spAutoFit/>
          </a:bodyPr>
          <a:lstStyle/>
          <a:p>
            <a:pPr algn="ctr"/>
            <a:r>
              <a:rPr lang="en-US" sz="5400" b="0" cap="none" spc="0" dirty="0">
                <a:ln w="0"/>
                <a:solidFill>
                  <a:srgbClr val="CEB888"/>
                </a:solidFill>
                <a:effectLst>
                  <a:outerShdw blurRad="38100" dist="19050" dir="2700000" algn="tl" rotWithShape="0">
                    <a:schemeClr val="dk1">
                      <a:alpha val="40000"/>
                    </a:schemeClr>
                  </a:outerShdw>
                </a:effectLst>
                <a:latin typeface="NCAA FSU Noles Unconquered" panose="02000500000000000000" pitchFamily="2" charset="0"/>
              </a:rPr>
              <a:t>Program Goals</a:t>
            </a:r>
          </a:p>
        </p:txBody>
      </p:sp>
      <p:pic>
        <p:nvPicPr>
          <p:cNvPr id="2" name="Picture 1">
            <a:extLst>
              <a:ext uri="{FF2B5EF4-FFF2-40B4-BE49-F238E27FC236}">
                <a16:creationId xmlns:a16="http://schemas.microsoft.com/office/drawing/2014/main" id="{B6E2B2DD-9249-45BA-9F43-F4EC188871BD}"/>
              </a:ext>
            </a:extLst>
          </p:cNvPr>
          <p:cNvPicPr>
            <a:picLocks noChangeAspect="1"/>
          </p:cNvPicPr>
          <p:nvPr/>
        </p:nvPicPr>
        <p:blipFill>
          <a:blip r:embed="rId3"/>
          <a:stretch>
            <a:fillRect/>
          </a:stretch>
        </p:blipFill>
        <p:spPr>
          <a:xfrm>
            <a:off x="363063" y="1656537"/>
            <a:ext cx="2894139" cy="4951296"/>
          </a:xfrm>
          <a:prstGeom prst="rect">
            <a:avLst/>
          </a:prstGeom>
        </p:spPr>
      </p:pic>
    </p:spTree>
    <p:extLst>
      <p:ext uri="{BB962C8B-B14F-4D97-AF65-F5344CB8AC3E}">
        <p14:creationId xmlns:p14="http://schemas.microsoft.com/office/powerpoint/2010/main" val="248053819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B0803C-A636-462A-987C-210BE77F207A}"/>
              </a:ext>
            </a:extLst>
          </p:cNvPr>
          <p:cNvSpPr/>
          <p:nvPr/>
        </p:nvSpPr>
        <p:spPr>
          <a:xfrm>
            <a:off x="1" y="0"/>
            <a:ext cx="12192000" cy="828269"/>
          </a:xfrm>
          <a:prstGeom prst="rect">
            <a:avLst/>
          </a:prstGeom>
          <a:solidFill>
            <a:srgbClr val="782F4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5587B34-96A0-411E-8866-9F23CD786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55" y="127096"/>
            <a:ext cx="1402345" cy="1402345"/>
          </a:xfrm>
          <a:prstGeom prst="rect">
            <a:avLst/>
          </a:prstGeom>
        </p:spPr>
      </p:pic>
      <p:sp>
        <p:nvSpPr>
          <p:cNvPr id="3" name="Subtitle 2">
            <a:extLst>
              <a:ext uri="{FF2B5EF4-FFF2-40B4-BE49-F238E27FC236}">
                <a16:creationId xmlns:a16="http://schemas.microsoft.com/office/drawing/2014/main" id="{31644E24-D547-4F8B-ADEB-307B34FEF9EE}"/>
              </a:ext>
            </a:extLst>
          </p:cNvPr>
          <p:cNvSpPr>
            <a:spLocks noGrp="1"/>
          </p:cNvSpPr>
          <p:nvPr>
            <p:ph type="subTitle" idx="1"/>
          </p:nvPr>
        </p:nvSpPr>
        <p:spPr>
          <a:xfrm>
            <a:off x="-1" y="0"/>
            <a:ext cx="12192000" cy="1170524"/>
          </a:xfrm>
        </p:spPr>
        <p:txBody>
          <a:bodyPr>
            <a:normAutofit/>
          </a:bodyPr>
          <a:lstStyle/>
          <a:p>
            <a:r>
              <a:rPr lang="en-US" dirty="0" err="1">
                <a:solidFill>
                  <a:srgbClr val="CEB888"/>
                </a:solidFill>
                <a:latin typeface="NCAA FSU Noles Unconquered" panose="02000500000000000000" pitchFamily="2" charset="0"/>
              </a:rPr>
              <a:t>florida</a:t>
            </a:r>
            <a:r>
              <a:rPr lang="en-US" dirty="0">
                <a:solidFill>
                  <a:srgbClr val="CEB888"/>
                </a:solidFill>
                <a:latin typeface="NCAA FSU Noles Unconquered" panose="02000500000000000000" pitchFamily="2" charset="0"/>
              </a:rPr>
              <a:t> state university schools</a:t>
            </a:r>
          </a:p>
          <a:p>
            <a:r>
              <a:rPr lang="en-US" dirty="0">
                <a:solidFill>
                  <a:srgbClr val="CEB888"/>
                </a:solidFill>
                <a:latin typeface="NCAA FSU Noles Unconquered" panose="02000500000000000000" pitchFamily="2" charset="0"/>
              </a:rPr>
              <a:t>girls’ soccer program</a:t>
            </a:r>
          </a:p>
        </p:txBody>
      </p:sp>
      <p:sp>
        <p:nvSpPr>
          <p:cNvPr id="12" name="Rectangle 11">
            <a:extLst>
              <a:ext uri="{FF2B5EF4-FFF2-40B4-BE49-F238E27FC236}">
                <a16:creationId xmlns:a16="http://schemas.microsoft.com/office/drawing/2014/main" id="{7568A773-F077-4524-BDE5-CD26DF12090B}"/>
              </a:ext>
            </a:extLst>
          </p:cNvPr>
          <p:cNvSpPr/>
          <p:nvPr/>
        </p:nvSpPr>
        <p:spPr>
          <a:xfrm>
            <a:off x="-3" y="1067776"/>
            <a:ext cx="12192001" cy="923330"/>
          </a:xfrm>
          <a:prstGeom prst="rect">
            <a:avLst/>
          </a:prstGeom>
          <a:noFill/>
        </p:spPr>
        <p:txBody>
          <a:bodyPr wrap="square" lIns="91440" tIns="45720" rIns="91440" bIns="45720">
            <a:spAutoFit/>
          </a:bodyPr>
          <a:lstStyle/>
          <a:p>
            <a:pPr algn="ctr"/>
            <a:r>
              <a:rPr lang="en-US" sz="5400" b="0" cap="none" spc="0" dirty="0">
                <a:ln w="0"/>
                <a:solidFill>
                  <a:srgbClr val="CEB888"/>
                </a:solidFill>
                <a:effectLst>
                  <a:outerShdw blurRad="38100" dist="19050" dir="2700000" algn="tl" rotWithShape="0">
                    <a:schemeClr val="dk1">
                      <a:alpha val="40000"/>
                    </a:schemeClr>
                  </a:outerShdw>
                </a:effectLst>
                <a:latin typeface="NCAA FSU Noles Unconquered" panose="02000500000000000000" pitchFamily="2" charset="0"/>
              </a:rPr>
              <a:t>Sportsmanship</a:t>
            </a:r>
          </a:p>
        </p:txBody>
      </p:sp>
      <p:graphicFrame>
        <p:nvGraphicFramePr>
          <p:cNvPr id="54" name="Table 53">
            <a:extLst>
              <a:ext uri="{FF2B5EF4-FFF2-40B4-BE49-F238E27FC236}">
                <a16:creationId xmlns:a16="http://schemas.microsoft.com/office/drawing/2014/main" id="{D16237E3-82DD-48C1-A36C-BF34290B2E22}"/>
              </a:ext>
            </a:extLst>
          </p:cNvPr>
          <p:cNvGraphicFramePr>
            <a:graphicFrameLocks noGrp="1"/>
          </p:cNvGraphicFramePr>
          <p:nvPr/>
        </p:nvGraphicFramePr>
        <p:xfrm>
          <a:off x="5611813" y="-5657850"/>
          <a:ext cx="967561" cy="4362207"/>
        </p:xfrm>
        <a:graphic>
          <a:graphicData uri="http://schemas.openxmlformats.org/drawingml/2006/table">
            <a:tbl>
              <a:tblPr>
                <a:tableStyleId>{5C22544A-7EE6-4342-B048-85BDC9FD1C3A}</a:tableStyleId>
              </a:tblPr>
              <a:tblGrid>
                <a:gridCol w="967561">
                  <a:extLst>
                    <a:ext uri="{9D8B030D-6E8A-4147-A177-3AD203B41FA5}">
                      <a16:colId xmlns:a16="http://schemas.microsoft.com/office/drawing/2014/main" val="2705494433"/>
                    </a:ext>
                  </a:extLst>
                </a:gridCol>
              </a:tblGrid>
              <a:tr h="191976">
                <a:tc>
                  <a:txBody>
                    <a:bodyPr/>
                    <a:lstStyle/>
                    <a:p>
                      <a:pPr algn="l" fontAlgn="ctr"/>
                      <a:r>
                        <a:rPr lang="en-US" sz="300" u="none" strike="noStrike">
                          <a:effectLst/>
                        </a:rPr>
                        <a:t>Game Day Operations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27097019"/>
                  </a:ext>
                </a:extLst>
              </a:tr>
              <a:tr h="230372">
                <a:tc>
                  <a:txBody>
                    <a:bodyPr/>
                    <a:lstStyle/>
                    <a:p>
                      <a:pPr algn="l" fontAlgn="ctr"/>
                      <a:endParaRPr lang="en-US" sz="300" u="none" strike="noStrike">
                        <a:effectLst/>
                      </a:endParaRPr>
                    </a:p>
                    <a:p>
                      <a:pPr algn="l" fontAlgn="ctr"/>
                      <a:r>
                        <a:rPr lang="en-US" sz="300" u="none" strike="noStrike">
                          <a:effectLst/>
                        </a:rPr>
                        <a:t>Ticketing Administration</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679678973"/>
                  </a:ext>
                </a:extLst>
              </a:tr>
              <a:tr h="138223">
                <a:tc>
                  <a:txBody>
                    <a:bodyPr/>
                    <a:lstStyle/>
                    <a:p>
                      <a:pPr algn="l" fontAlgn="ctr"/>
                      <a:endParaRPr lang="en-US" sz="300" u="none" strike="noStrike">
                        <a:effectLst/>
                      </a:endParaRPr>
                    </a:p>
                    <a:p>
                      <a:pPr algn="l" fontAlgn="ctr"/>
                      <a:r>
                        <a:rPr lang="en-US" sz="300" u="none" strike="noStrike">
                          <a:effectLst/>
                        </a:rPr>
                        <a:t>Ticket Takers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304318456"/>
                  </a:ext>
                </a:extLst>
              </a:tr>
              <a:tr h="230372">
                <a:tc>
                  <a:txBody>
                    <a:bodyPr/>
                    <a:lstStyle/>
                    <a:p>
                      <a:pPr algn="l" fontAlgn="ctr"/>
                      <a:endParaRPr lang="en-US" sz="300" u="none" strike="noStrike">
                        <a:effectLst/>
                      </a:endParaRPr>
                    </a:p>
                    <a:p>
                      <a:pPr algn="l" fontAlgn="ctr"/>
                      <a:r>
                        <a:rPr lang="en-US" sz="300" u="none" strike="noStrike">
                          <a:effectLst/>
                        </a:rPr>
                        <a:t>Concession Operations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883395083"/>
                  </a:ext>
                </a:extLst>
              </a:tr>
              <a:tr h="184297">
                <a:tc>
                  <a:txBody>
                    <a:bodyPr/>
                    <a:lstStyle/>
                    <a:p>
                      <a:pPr algn="l" fontAlgn="ctr"/>
                      <a:endParaRPr lang="en-US" sz="300" u="none" strike="noStrike">
                        <a:effectLst/>
                      </a:endParaRPr>
                    </a:p>
                    <a:p>
                      <a:pPr algn="l" fontAlgn="ctr"/>
                      <a:r>
                        <a:rPr lang="en-US" sz="300" u="none" strike="noStrike">
                          <a:effectLst/>
                        </a:rPr>
                        <a:t>Concessions Staff</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187288920"/>
                  </a:ext>
                </a:extLst>
              </a:tr>
              <a:tr h="92149">
                <a:tc>
                  <a:txBody>
                    <a:bodyPr/>
                    <a:lstStyle/>
                    <a:p>
                      <a:pPr algn="l" fontAlgn="ctr"/>
                      <a:endParaRPr lang="en-US" sz="300" u="none" strike="noStrike">
                        <a:effectLst/>
                      </a:endParaRPr>
                    </a:p>
                    <a:p>
                      <a:pPr algn="l" fontAlgn="ctr"/>
                      <a:r>
                        <a:rPr lang="en-US" sz="300" u="none" strike="noStrike">
                          <a:effectLst/>
                        </a:rPr>
                        <a:t>Field Setup</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922839189"/>
                  </a:ext>
                </a:extLst>
              </a:tr>
              <a:tr h="184297">
                <a:tc>
                  <a:txBody>
                    <a:bodyPr/>
                    <a:lstStyle/>
                    <a:p>
                      <a:pPr algn="l" fontAlgn="ctr"/>
                      <a:endParaRPr lang="en-US" sz="300" u="none" strike="noStrike">
                        <a:effectLst/>
                      </a:endParaRPr>
                    </a:p>
                    <a:p>
                      <a:pPr algn="l" fontAlgn="ctr"/>
                      <a:r>
                        <a:rPr lang="en-US" sz="300" u="none" strike="noStrike">
                          <a:effectLst/>
                        </a:rPr>
                        <a:t>Stadium Announcer</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844702881"/>
                  </a:ext>
                </a:extLst>
              </a:tr>
              <a:tr h="138223">
                <a:tc>
                  <a:txBody>
                    <a:bodyPr/>
                    <a:lstStyle/>
                    <a:p>
                      <a:pPr algn="l" fontAlgn="ctr"/>
                      <a:endParaRPr lang="en-US" sz="300" u="none" strike="noStrike">
                        <a:effectLst/>
                      </a:endParaRPr>
                    </a:p>
                    <a:p>
                      <a:pPr algn="l" fontAlgn="ctr"/>
                      <a:r>
                        <a:rPr lang="en-US" sz="300" u="none" strike="noStrike">
                          <a:effectLst/>
                        </a:rPr>
                        <a:t>Game Recording</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7284604"/>
                  </a:ext>
                </a:extLst>
              </a:tr>
              <a:tr h="92149">
                <a:tc>
                  <a:txBody>
                    <a:bodyPr/>
                    <a:lstStyle/>
                    <a:p>
                      <a:pPr algn="l" fontAlgn="ctr"/>
                      <a:endParaRPr lang="en-US" sz="300" u="none" strike="noStrike">
                        <a:effectLst/>
                      </a:endParaRPr>
                    </a:p>
                    <a:p>
                      <a:pPr algn="l" fontAlgn="ctr"/>
                      <a:r>
                        <a:rPr lang="en-US" sz="300" u="none" strike="noStrike">
                          <a:effectLst/>
                        </a:rPr>
                        <a:t>Ball Kids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180154837"/>
                  </a:ext>
                </a:extLst>
              </a:tr>
              <a:tr h="143982">
                <a:tc>
                  <a:txBody>
                    <a:bodyPr/>
                    <a:lstStyle/>
                    <a:p>
                      <a:pPr algn="l" fontAlgn="ctr"/>
                      <a:endParaRPr lang="en-US" sz="300" u="none" strike="noStrike">
                        <a:effectLst/>
                      </a:endParaRPr>
                    </a:p>
                    <a:p>
                      <a:pPr algn="l" fontAlgn="ctr"/>
                      <a:r>
                        <a:rPr lang="en-US" sz="300" u="none" strike="noStrike">
                          <a:effectLst/>
                        </a:rPr>
                        <a:t>Event Planning</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459533858"/>
                  </a:ext>
                </a:extLst>
              </a:tr>
              <a:tr h="230372">
                <a:tc>
                  <a:txBody>
                    <a:bodyPr/>
                    <a:lstStyle/>
                    <a:p>
                      <a:pPr algn="l" fontAlgn="ctr"/>
                      <a:endParaRPr lang="en-US" sz="300" u="none" strike="noStrike">
                        <a:effectLst/>
                      </a:endParaRPr>
                    </a:p>
                    <a:p>
                      <a:pPr algn="l" fontAlgn="ctr"/>
                      <a:r>
                        <a:rPr lang="en-US" sz="300" u="none" strike="noStrike">
                          <a:effectLst/>
                        </a:rPr>
                        <a:t>End of Year Banquet</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639091513"/>
                  </a:ext>
                </a:extLst>
              </a:tr>
              <a:tr h="276446">
                <a:tc>
                  <a:txBody>
                    <a:bodyPr/>
                    <a:lstStyle/>
                    <a:p>
                      <a:pPr algn="l" fontAlgn="ctr"/>
                      <a:endParaRPr lang="en-US" sz="300" u="none" strike="noStrike">
                        <a:effectLst/>
                      </a:endParaRPr>
                    </a:p>
                    <a:p>
                      <a:pPr algn="l" fontAlgn="ctr"/>
                      <a:r>
                        <a:rPr lang="en-US" sz="300" u="none" strike="noStrike">
                          <a:effectLst/>
                        </a:rPr>
                        <a:t>Senior Recognition / Senior Night</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209041167"/>
                  </a:ext>
                </a:extLst>
              </a:tr>
              <a:tr h="138223">
                <a:tc>
                  <a:txBody>
                    <a:bodyPr/>
                    <a:lstStyle/>
                    <a:p>
                      <a:pPr algn="l" fontAlgn="ctr"/>
                      <a:endParaRPr lang="en-US" sz="300" u="none" strike="noStrike">
                        <a:effectLst/>
                      </a:endParaRPr>
                    </a:p>
                    <a:p>
                      <a:pPr algn="l" fontAlgn="ctr"/>
                      <a:r>
                        <a:rPr lang="en-US" sz="300" u="none" strike="noStrike">
                          <a:effectLst/>
                        </a:rPr>
                        <a:t>Team Dinners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769701329"/>
                  </a:ext>
                </a:extLst>
              </a:tr>
              <a:tr h="598966">
                <a:tc>
                  <a:txBody>
                    <a:bodyPr/>
                    <a:lstStyle/>
                    <a:p>
                      <a:pPr algn="l" fontAlgn="ctr"/>
                      <a:endParaRPr lang="en-US" sz="300" u="none" strike="noStrike">
                        <a:effectLst/>
                      </a:endParaRPr>
                    </a:p>
                    <a:p>
                      <a:pPr algn="l" fontAlgn="ctr"/>
                      <a:r>
                        <a:rPr lang="en-US" sz="300" u="none" strike="noStrike">
                          <a:effectLst/>
                        </a:rPr>
                        <a:t>Other Game Day Events (Community Night, Teacher Appreciation, etc.)</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826501515"/>
                  </a:ext>
                </a:extLst>
              </a:tr>
              <a:tr h="86005">
                <a:tc>
                  <a:txBody>
                    <a:bodyPr/>
                    <a:lstStyle/>
                    <a:p>
                      <a:pPr algn="l" fontAlgn="ctr"/>
                      <a:endParaRPr lang="en-US" sz="300" u="none" strike="noStrike">
                        <a:effectLst/>
                      </a:endParaRPr>
                    </a:p>
                    <a:p>
                      <a:pPr algn="l" fontAlgn="ctr"/>
                      <a:r>
                        <a:rPr lang="en-US" sz="300" u="none" strike="noStrike">
                          <a:effectLst/>
                        </a:rPr>
                        <a:t>Other:</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975395669"/>
                  </a:ext>
                </a:extLst>
              </a:tr>
              <a:tr h="46074">
                <a:tc>
                  <a:txBody>
                    <a:bodyPr/>
                    <a:lstStyle/>
                    <a:p>
                      <a:pPr algn="l" fontAlgn="b"/>
                      <a:endParaRPr lang="en-US" sz="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680344596"/>
                  </a:ext>
                </a:extLst>
              </a:tr>
              <a:tr h="239971">
                <a:tc>
                  <a:txBody>
                    <a:bodyPr/>
                    <a:lstStyle/>
                    <a:p>
                      <a:pPr algn="l" fontAlgn="ctr"/>
                      <a:endParaRPr lang="en-US" sz="300" u="none" strike="noStrike">
                        <a:effectLst/>
                      </a:endParaRPr>
                    </a:p>
                    <a:p>
                      <a:pPr algn="l" fontAlgn="ctr"/>
                      <a:r>
                        <a:rPr lang="en-US" sz="300" u="none" strike="noStrike">
                          <a:effectLst/>
                        </a:rPr>
                        <a:t>Marketing and Finance</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572347489"/>
                  </a:ext>
                </a:extLst>
              </a:tr>
              <a:tr h="138223">
                <a:tc>
                  <a:txBody>
                    <a:bodyPr/>
                    <a:lstStyle/>
                    <a:p>
                      <a:pPr algn="l" fontAlgn="ctr"/>
                      <a:endParaRPr lang="en-US" sz="300" u="none" strike="noStrike">
                        <a:effectLst/>
                      </a:endParaRPr>
                    </a:p>
                    <a:p>
                      <a:pPr algn="l" fontAlgn="ctr"/>
                      <a:r>
                        <a:rPr lang="en-US" sz="300" u="none" strike="noStrike">
                          <a:effectLst/>
                        </a:rPr>
                        <a:t>Sponsorships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074100698"/>
                  </a:ext>
                </a:extLst>
              </a:tr>
              <a:tr h="230372">
                <a:tc>
                  <a:txBody>
                    <a:bodyPr/>
                    <a:lstStyle/>
                    <a:p>
                      <a:pPr algn="l" fontAlgn="ctr"/>
                      <a:endParaRPr lang="en-US" sz="300" u="none" strike="noStrike">
                        <a:effectLst/>
                      </a:endParaRPr>
                    </a:p>
                    <a:p>
                      <a:pPr algn="l" fontAlgn="ctr"/>
                      <a:r>
                        <a:rPr lang="en-US" sz="300" u="none" strike="noStrike">
                          <a:effectLst/>
                        </a:rPr>
                        <a:t>Finances and Accounting</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674723420"/>
                  </a:ext>
                </a:extLst>
              </a:tr>
              <a:tr h="86005">
                <a:tc>
                  <a:txBody>
                    <a:bodyPr/>
                    <a:lstStyle/>
                    <a:p>
                      <a:pPr algn="l" fontAlgn="ctr"/>
                      <a:endParaRPr lang="en-US" sz="300" u="none" strike="noStrike">
                        <a:effectLst/>
                      </a:endParaRPr>
                    </a:p>
                    <a:p>
                      <a:pPr algn="l" fontAlgn="ctr"/>
                      <a:r>
                        <a:rPr lang="en-US" sz="300" u="none" strike="noStrike">
                          <a:effectLst/>
                        </a:rPr>
                        <a:t>Other:</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920982873"/>
                  </a:ext>
                </a:extLst>
              </a:tr>
              <a:tr h="46074">
                <a:tc>
                  <a:txBody>
                    <a:bodyPr/>
                    <a:lstStyle/>
                    <a:p>
                      <a:pPr algn="l" fontAlgn="b"/>
                      <a:endParaRPr lang="en-US" sz="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39471626"/>
                  </a:ext>
                </a:extLst>
              </a:tr>
              <a:tr h="239971">
                <a:tc>
                  <a:txBody>
                    <a:bodyPr/>
                    <a:lstStyle/>
                    <a:p>
                      <a:pPr algn="l" fontAlgn="ctr"/>
                      <a:endParaRPr lang="en-US" sz="300" u="none" strike="noStrike">
                        <a:effectLst/>
                      </a:endParaRPr>
                    </a:p>
                    <a:p>
                      <a:pPr algn="l" fontAlgn="ctr"/>
                      <a:r>
                        <a:rPr lang="en-US" sz="300" u="none" strike="noStrike">
                          <a:effectLst/>
                        </a:rPr>
                        <a:t>Program Administration</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6827906"/>
                  </a:ext>
                </a:extLst>
              </a:tr>
              <a:tr h="92149">
                <a:tc>
                  <a:txBody>
                    <a:bodyPr/>
                    <a:lstStyle/>
                    <a:p>
                      <a:pPr algn="l" fontAlgn="ctr"/>
                      <a:endParaRPr lang="en-US" sz="300" u="none" strike="noStrike">
                        <a:effectLst/>
                      </a:endParaRPr>
                    </a:p>
                    <a:p>
                      <a:pPr algn="l" fontAlgn="ctr"/>
                      <a:r>
                        <a:rPr lang="en-US" sz="300" u="none" strike="noStrike">
                          <a:effectLst/>
                        </a:rPr>
                        <a:t>Uniforms</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587823580"/>
                  </a:ext>
                </a:extLst>
              </a:tr>
              <a:tr h="138223">
                <a:tc>
                  <a:txBody>
                    <a:bodyPr/>
                    <a:lstStyle/>
                    <a:p>
                      <a:pPr algn="l" fontAlgn="ctr"/>
                      <a:endParaRPr lang="en-US" sz="300" u="none" strike="noStrike">
                        <a:effectLst/>
                      </a:endParaRPr>
                    </a:p>
                    <a:p>
                      <a:pPr algn="l" fontAlgn="ctr"/>
                      <a:r>
                        <a:rPr lang="en-US" sz="300" u="none" strike="noStrike">
                          <a:effectLst/>
                        </a:rPr>
                        <a:t>Team Apparel</a:t>
                      </a:r>
                      <a:endParaRPr lang="en-US" sz="3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972817275"/>
                  </a:ext>
                </a:extLst>
              </a:tr>
              <a:tr h="138223">
                <a:tc>
                  <a:txBody>
                    <a:bodyPr/>
                    <a:lstStyle/>
                    <a:p>
                      <a:pPr algn="l" fontAlgn="ctr"/>
                      <a:endParaRPr lang="en-US" sz="300" u="none" strike="noStrike" dirty="0">
                        <a:effectLst/>
                      </a:endParaRPr>
                    </a:p>
                    <a:p>
                      <a:pPr algn="l" fontAlgn="ctr"/>
                      <a:r>
                        <a:rPr lang="en-US" sz="300" u="none" strike="noStrike" dirty="0">
                          <a:effectLst/>
                        </a:rPr>
                        <a:t>Fan Apparel </a:t>
                      </a:r>
                      <a:endParaRPr lang="en-US" sz="3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674590664"/>
                  </a:ext>
                </a:extLst>
              </a:tr>
            </a:tbl>
          </a:graphicData>
        </a:graphic>
      </p:graphicFrame>
      <p:pic>
        <p:nvPicPr>
          <p:cNvPr id="55" name="Control 1">
            <a:extLst>
              <a:ext uri="{FF2B5EF4-FFF2-40B4-BE49-F238E27FC236}">
                <a16:creationId xmlns:a16="http://schemas.microsoft.com/office/drawing/2014/main" id="{684BB2C7-04FE-4DEB-866A-645656F66067}"/>
              </a:ext>
            </a:extLst>
          </p:cNvPr>
          <p:cNvPicPr>
            <a:picLocks noChangeAspect="1"/>
          </p:cNvPicPr>
          <p:nvPr/>
        </p:nvPicPr>
        <p:blipFill>
          <a:blip r:embed="rId4"/>
          <a:stretch>
            <a:fillRect/>
          </a:stretch>
        </p:blipFill>
        <p:spPr>
          <a:xfrm>
            <a:off x="5611813" y="8810625"/>
            <a:ext cx="914400" cy="228600"/>
          </a:xfrm>
          <a:prstGeom prst="rect">
            <a:avLst/>
          </a:prstGeom>
        </p:spPr>
      </p:pic>
      <p:pic>
        <p:nvPicPr>
          <p:cNvPr id="56" name="Control 2">
            <a:extLst>
              <a:ext uri="{FF2B5EF4-FFF2-40B4-BE49-F238E27FC236}">
                <a16:creationId xmlns:a16="http://schemas.microsoft.com/office/drawing/2014/main" id="{CE765761-7731-4FA9-A75D-23EFD948640A}"/>
              </a:ext>
            </a:extLst>
          </p:cNvPr>
          <p:cNvPicPr>
            <a:picLocks noChangeAspect="1"/>
          </p:cNvPicPr>
          <p:nvPr/>
        </p:nvPicPr>
        <p:blipFill>
          <a:blip r:embed="rId5"/>
          <a:stretch>
            <a:fillRect/>
          </a:stretch>
        </p:blipFill>
        <p:spPr>
          <a:xfrm>
            <a:off x="5611813" y="12287250"/>
            <a:ext cx="914400" cy="228600"/>
          </a:xfrm>
          <a:prstGeom prst="rect">
            <a:avLst/>
          </a:prstGeom>
        </p:spPr>
      </p:pic>
      <p:sp>
        <p:nvSpPr>
          <p:cNvPr id="10" name="Rectangle 9">
            <a:extLst>
              <a:ext uri="{FF2B5EF4-FFF2-40B4-BE49-F238E27FC236}">
                <a16:creationId xmlns:a16="http://schemas.microsoft.com/office/drawing/2014/main" id="{91F5FB26-3BFF-4F8C-A8A0-D17F79A7DDA0}"/>
              </a:ext>
            </a:extLst>
          </p:cNvPr>
          <p:cNvSpPr/>
          <p:nvPr/>
        </p:nvSpPr>
        <p:spPr>
          <a:xfrm>
            <a:off x="108182" y="1952382"/>
            <a:ext cx="11921662" cy="4708981"/>
          </a:xfrm>
          <a:prstGeom prst="rect">
            <a:avLst/>
          </a:prstGeom>
        </p:spPr>
        <p:txBody>
          <a:bodyPr wrap="square">
            <a:spAutoFit/>
          </a:bodyPr>
          <a:lstStyle/>
          <a:p>
            <a:r>
              <a:rPr lang="en-US" sz="2000" dirty="0">
                <a:solidFill>
                  <a:srgbClr val="782F40"/>
                </a:solidFill>
                <a:latin typeface="NCAA FSU Noles Glades Bold" panose="02000500000000000000" pitchFamily="2" charset="0"/>
              </a:rPr>
              <a:t>1. Know, understand and appreciate the rules of the contest.</a:t>
            </a:r>
          </a:p>
          <a:p>
            <a:endParaRPr lang="en-US" sz="2000" dirty="0">
              <a:solidFill>
                <a:srgbClr val="782F40"/>
              </a:solidFill>
              <a:latin typeface="NCAA FSU Noles Glades Bold" panose="02000500000000000000" pitchFamily="2" charset="0"/>
            </a:endParaRPr>
          </a:p>
          <a:p>
            <a:r>
              <a:rPr lang="en-US" sz="2000" dirty="0">
                <a:solidFill>
                  <a:srgbClr val="782F40"/>
                </a:solidFill>
                <a:latin typeface="NCAA FSU Noles Glades Bold" panose="02000500000000000000" pitchFamily="2" charset="0"/>
              </a:rPr>
              <a:t>2. Show respect for the Officials. Good sportsmanship implies a willingness to accept and abide by the decisions of the Officials.</a:t>
            </a:r>
          </a:p>
          <a:p>
            <a:endParaRPr lang="en-US" sz="2000" dirty="0">
              <a:solidFill>
                <a:srgbClr val="782F40"/>
              </a:solidFill>
              <a:latin typeface="NCAA FSU Noles Glades Bold" panose="02000500000000000000" pitchFamily="2" charset="0"/>
            </a:endParaRPr>
          </a:p>
          <a:p>
            <a:r>
              <a:rPr lang="en-US" sz="2000" dirty="0">
                <a:solidFill>
                  <a:srgbClr val="782F40"/>
                </a:solidFill>
                <a:latin typeface="NCAA FSU Noles Glades Bold" panose="02000500000000000000" pitchFamily="2" charset="0"/>
              </a:rPr>
              <a:t>3. Show respect for the opponent at all times. Good sportsmanship is the Golden Rule in action.</a:t>
            </a:r>
          </a:p>
          <a:p>
            <a:endParaRPr lang="en-US" sz="2000" dirty="0">
              <a:solidFill>
                <a:srgbClr val="782F40"/>
              </a:solidFill>
              <a:latin typeface="NCAA FSU Noles Glades Bold" panose="02000500000000000000" pitchFamily="2" charset="0"/>
            </a:endParaRPr>
          </a:p>
          <a:p>
            <a:r>
              <a:rPr lang="en-US" sz="2000" dirty="0">
                <a:solidFill>
                  <a:srgbClr val="782F40"/>
                </a:solidFill>
                <a:latin typeface="NCAA FSU Noles Glades Bold" panose="02000500000000000000" pitchFamily="2" charset="0"/>
              </a:rPr>
              <a:t>4. Recognize and appreciate skill in performance regardless of affiliation.</a:t>
            </a:r>
          </a:p>
          <a:p>
            <a:endParaRPr lang="en-US" sz="2000" dirty="0">
              <a:solidFill>
                <a:srgbClr val="782F40"/>
              </a:solidFill>
              <a:latin typeface="NCAA FSU Noles Glades Bold" panose="02000500000000000000" pitchFamily="2" charset="0"/>
            </a:endParaRPr>
          </a:p>
          <a:p>
            <a:r>
              <a:rPr lang="en-US" sz="2000" dirty="0">
                <a:solidFill>
                  <a:srgbClr val="782F40"/>
                </a:solidFill>
                <a:latin typeface="NCAA FSU Noles Glades Bold" panose="02000500000000000000" pitchFamily="2" charset="0"/>
              </a:rPr>
              <a:t>5. Maintain self-control at all times. Good sportsmanship is concerned with the behavior of all involved in the game.</a:t>
            </a:r>
          </a:p>
          <a:p>
            <a:endParaRPr lang="en-US" sz="2000" dirty="0">
              <a:solidFill>
                <a:srgbClr val="782F40"/>
              </a:solidFill>
              <a:latin typeface="NCAA FSU Noles Glades Bold" panose="02000500000000000000" pitchFamily="2" charset="0"/>
            </a:endParaRPr>
          </a:p>
          <a:p>
            <a:r>
              <a:rPr lang="en-US" sz="2000" dirty="0">
                <a:solidFill>
                  <a:srgbClr val="782F40"/>
                </a:solidFill>
                <a:latin typeface="NCAA FSU Noles Glades Bold" panose="02000500000000000000" pitchFamily="2" charset="0"/>
              </a:rPr>
              <a:t>6. Show a positive attitude in cheering. Refrain from intimidating or negative cheering. Good sportsmanship is cheering your own team </a:t>
            </a:r>
            <a:r>
              <a:rPr lang="en-US" sz="2000" dirty="0">
                <a:solidFill>
                  <a:srgbClr val="782F40"/>
                </a:solidFill>
                <a:latin typeface="Arial Black" panose="020B0A04020102020204" pitchFamily="34" charset="0"/>
              </a:rPr>
              <a:t>"</a:t>
            </a:r>
            <a:r>
              <a:rPr lang="en-US" sz="2000" dirty="0">
                <a:solidFill>
                  <a:srgbClr val="782F40"/>
                </a:solidFill>
                <a:latin typeface="NCAA FSU Noles Glades Bold" panose="02000500000000000000" pitchFamily="2" charset="0"/>
              </a:rPr>
              <a:t>on to victory</a:t>
            </a:r>
            <a:r>
              <a:rPr lang="en-US" sz="2000" dirty="0">
                <a:solidFill>
                  <a:srgbClr val="782F40"/>
                </a:solidFill>
                <a:latin typeface="Arial Black" panose="020B0A04020102020204" pitchFamily="34" charset="0"/>
              </a:rPr>
              <a:t>"</a:t>
            </a:r>
          </a:p>
        </p:txBody>
      </p:sp>
    </p:spTree>
    <p:extLst>
      <p:ext uri="{BB962C8B-B14F-4D97-AF65-F5344CB8AC3E}">
        <p14:creationId xmlns:p14="http://schemas.microsoft.com/office/powerpoint/2010/main" val="30348707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B0803C-A636-462A-987C-210BE77F207A}"/>
              </a:ext>
            </a:extLst>
          </p:cNvPr>
          <p:cNvSpPr/>
          <p:nvPr/>
        </p:nvSpPr>
        <p:spPr>
          <a:xfrm>
            <a:off x="1" y="0"/>
            <a:ext cx="12192000" cy="828269"/>
          </a:xfrm>
          <a:prstGeom prst="rect">
            <a:avLst/>
          </a:prstGeom>
          <a:solidFill>
            <a:srgbClr val="782F4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5587B34-96A0-411E-8866-9F23CD786B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55" y="127096"/>
            <a:ext cx="1402345" cy="1402345"/>
          </a:xfrm>
          <a:prstGeom prst="rect">
            <a:avLst/>
          </a:prstGeom>
        </p:spPr>
      </p:pic>
      <p:sp>
        <p:nvSpPr>
          <p:cNvPr id="3" name="Subtitle 2">
            <a:extLst>
              <a:ext uri="{FF2B5EF4-FFF2-40B4-BE49-F238E27FC236}">
                <a16:creationId xmlns:a16="http://schemas.microsoft.com/office/drawing/2014/main" id="{31644E24-D547-4F8B-ADEB-307B34FEF9EE}"/>
              </a:ext>
            </a:extLst>
          </p:cNvPr>
          <p:cNvSpPr>
            <a:spLocks noGrp="1"/>
          </p:cNvSpPr>
          <p:nvPr>
            <p:ph type="subTitle" idx="1"/>
          </p:nvPr>
        </p:nvSpPr>
        <p:spPr>
          <a:xfrm>
            <a:off x="-1" y="0"/>
            <a:ext cx="12192000" cy="1170524"/>
          </a:xfrm>
        </p:spPr>
        <p:txBody>
          <a:bodyPr>
            <a:normAutofit/>
          </a:bodyPr>
          <a:lstStyle/>
          <a:p>
            <a:r>
              <a:rPr lang="en-US" dirty="0" err="1">
                <a:solidFill>
                  <a:srgbClr val="CEB888"/>
                </a:solidFill>
                <a:latin typeface="NCAA FSU Noles Unconquered" panose="02000500000000000000" pitchFamily="2" charset="0"/>
              </a:rPr>
              <a:t>florida</a:t>
            </a:r>
            <a:r>
              <a:rPr lang="en-US" dirty="0">
                <a:solidFill>
                  <a:srgbClr val="CEB888"/>
                </a:solidFill>
                <a:latin typeface="NCAA FSU Noles Unconquered" panose="02000500000000000000" pitchFamily="2" charset="0"/>
              </a:rPr>
              <a:t> state university schools</a:t>
            </a:r>
          </a:p>
          <a:p>
            <a:r>
              <a:rPr lang="en-US" dirty="0">
                <a:solidFill>
                  <a:srgbClr val="CEB888"/>
                </a:solidFill>
                <a:latin typeface="NCAA FSU Noles Unconquered" panose="02000500000000000000" pitchFamily="2" charset="0"/>
              </a:rPr>
              <a:t>girls’ soccer program</a:t>
            </a:r>
          </a:p>
        </p:txBody>
      </p:sp>
      <p:sp>
        <p:nvSpPr>
          <p:cNvPr id="12" name="Rectangle 11">
            <a:extLst>
              <a:ext uri="{FF2B5EF4-FFF2-40B4-BE49-F238E27FC236}">
                <a16:creationId xmlns:a16="http://schemas.microsoft.com/office/drawing/2014/main" id="{7568A773-F077-4524-BDE5-CD26DF12090B}"/>
              </a:ext>
            </a:extLst>
          </p:cNvPr>
          <p:cNvSpPr/>
          <p:nvPr/>
        </p:nvSpPr>
        <p:spPr>
          <a:xfrm>
            <a:off x="-3" y="1067776"/>
            <a:ext cx="12192001" cy="769441"/>
          </a:xfrm>
          <a:prstGeom prst="rect">
            <a:avLst/>
          </a:prstGeom>
          <a:noFill/>
        </p:spPr>
        <p:txBody>
          <a:bodyPr wrap="square" lIns="91440" tIns="45720" rIns="91440" bIns="45720">
            <a:spAutoFit/>
          </a:bodyPr>
          <a:lstStyle/>
          <a:p>
            <a:pPr algn="ctr"/>
            <a:r>
              <a:rPr lang="en-US" sz="4400" dirty="0">
                <a:ln w="0"/>
                <a:solidFill>
                  <a:srgbClr val="CEB888"/>
                </a:solidFill>
                <a:effectLst>
                  <a:outerShdw blurRad="38100" dist="19050" dir="2700000" algn="tl" rotWithShape="0">
                    <a:schemeClr val="dk1">
                      <a:alpha val="40000"/>
                    </a:schemeClr>
                  </a:outerShdw>
                </a:effectLst>
                <a:latin typeface="NCAA FSU Noles Unconquered" panose="02000500000000000000" pitchFamily="2" charset="0"/>
              </a:rPr>
              <a:t>Tryout and Practice Jerseys</a:t>
            </a:r>
            <a:endParaRPr lang="en-US" sz="4400" b="0" cap="none" spc="0" dirty="0">
              <a:ln w="0"/>
              <a:solidFill>
                <a:srgbClr val="CEB888"/>
              </a:solidFill>
              <a:effectLst>
                <a:outerShdw blurRad="38100" dist="19050" dir="2700000" algn="tl" rotWithShape="0">
                  <a:schemeClr val="dk1">
                    <a:alpha val="40000"/>
                  </a:schemeClr>
                </a:outerShdw>
              </a:effectLst>
              <a:latin typeface="NCAA FSU Noles Unconquered" panose="02000500000000000000" pitchFamily="2" charset="0"/>
            </a:endParaRPr>
          </a:p>
        </p:txBody>
      </p:sp>
      <p:pic>
        <p:nvPicPr>
          <p:cNvPr id="2" name="Picture 1">
            <a:extLst>
              <a:ext uri="{FF2B5EF4-FFF2-40B4-BE49-F238E27FC236}">
                <a16:creationId xmlns:a16="http://schemas.microsoft.com/office/drawing/2014/main" id="{661DD564-2B24-4C47-B51E-754A1FAD3A33}"/>
              </a:ext>
            </a:extLst>
          </p:cNvPr>
          <p:cNvPicPr>
            <a:picLocks noChangeAspect="1"/>
          </p:cNvPicPr>
          <p:nvPr/>
        </p:nvPicPr>
        <p:blipFill>
          <a:blip r:embed="rId3"/>
          <a:stretch>
            <a:fillRect/>
          </a:stretch>
        </p:blipFill>
        <p:spPr>
          <a:xfrm>
            <a:off x="-3" y="2262514"/>
            <a:ext cx="6096003" cy="3641315"/>
          </a:xfrm>
          <a:prstGeom prst="rect">
            <a:avLst/>
          </a:prstGeom>
        </p:spPr>
      </p:pic>
      <p:pic>
        <p:nvPicPr>
          <p:cNvPr id="5" name="Picture 4">
            <a:extLst>
              <a:ext uri="{FF2B5EF4-FFF2-40B4-BE49-F238E27FC236}">
                <a16:creationId xmlns:a16="http://schemas.microsoft.com/office/drawing/2014/main" id="{4C2CADE9-2D78-41FF-8566-0F99851046A5}"/>
              </a:ext>
            </a:extLst>
          </p:cNvPr>
          <p:cNvPicPr>
            <a:picLocks noChangeAspect="1"/>
          </p:cNvPicPr>
          <p:nvPr/>
        </p:nvPicPr>
        <p:blipFill>
          <a:blip r:embed="rId4"/>
          <a:stretch>
            <a:fillRect/>
          </a:stretch>
        </p:blipFill>
        <p:spPr>
          <a:xfrm>
            <a:off x="6231292" y="2286728"/>
            <a:ext cx="5827822" cy="3503496"/>
          </a:xfrm>
          <a:prstGeom prst="rect">
            <a:avLst/>
          </a:prstGeom>
        </p:spPr>
      </p:pic>
    </p:spTree>
    <p:extLst>
      <p:ext uri="{BB962C8B-B14F-4D97-AF65-F5344CB8AC3E}">
        <p14:creationId xmlns:p14="http://schemas.microsoft.com/office/powerpoint/2010/main" val="34766690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B0803C-A636-462A-987C-210BE77F207A}"/>
              </a:ext>
            </a:extLst>
          </p:cNvPr>
          <p:cNvSpPr/>
          <p:nvPr/>
        </p:nvSpPr>
        <p:spPr>
          <a:xfrm>
            <a:off x="1" y="0"/>
            <a:ext cx="12192000" cy="828269"/>
          </a:xfrm>
          <a:prstGeom prst="rect">
            <a:avLst/>
          </a:prstGeom>
          <a:solidFill>
            <a:srgbClr val="782F4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5587B34-96A0-411E-8866-9F23CD786B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55" y="127096"/>
            <a:ext cx="1402345" cy="1402345"/>
          </a:xfrm>
          <a:prstGeom prst="rect">
            <a:avLst/>
          </a:prstGeom>
        </p:spPr>
      </p:pic>
      <p:sp>
        <p:nvSpPr>
          <p:cNvPr id="3" name="Subtitle 2">
            <a:extLst>
              <a:ext uri="{FF2B5EF4-FFF2-40B4-BE49-F238E27FC236}">
                <a16:creationId xmlns:a16="http://schemas.microsoft.com/office/drawing/2014/main" id="{31644E24-D547-4F8B-ADEB-307B34FEF9EE}"/>
              </a:ext>
            </a:extLst>
          </p:cNvPr>
          <p:cNvSpPr>
            <a:spLocks noGrp="1"/>
          </p:cNvSpPr>
          <p:nvPr>
            <p:ph type="subTitle" idx="1"/>
          </p:nvPr>
        </p:nvSpPr>
        <p:spPr>
          <a:xfrm>
            <a:off x="-1" y="0"/>
            <a:ext cx="12192000" cy="1170524"/>
          </a:xfrm>
        </p:spPr>
        <p:txBody>
          <a:bodyPr>
            <a:normAutofit/>
          </a:bodyPr>
          <a:lstStyle/>
          <a:p>
            <a:r>
              <a:rPr lang="en-US" dirty="0" err="1">
                <a:solidFill>
                  <a:srgbClr val="CEB888"/>
                </a:solidFill>
                <a:latin typeface="NCAA FSU Noles Unconquered" panose="02000500000000000000" pitchFamily="2" charset="0"/>
              </a:rPr>
              <a:t>florida</a:t>
            </a:r>
            <a:r>
              <a:rPr lang="en-US" dirty="0">
                <a:solidFill>
                  <a:srgbClr val="CEB888"/>
                </a:solidFill>
                <a:latin typeface="NCAA FSU Noles Unconquered" panose="02000500000000000000" pitchFamily="2" charset="0"/>
              </a:rPr>
              <a:t> state university schools</a:t>
            </a:r>
          </a:p>
          <a:p>
            <a:r>
              <a:rPr lang="en-US" dirty="0">
                <a:solidFill>
                  <a:srgbClr val="CEB888"/>
                </a:solidFill>
                <a:latin typeface="NCAA FSU Noles Unconquered" panose="02000500000000000000" pitchFamily="2" charset="0"/>
              </a:rPr>
              <a:t>girls’ soccer program</a:t>
            </a:r>
          </a:p>
        </p:txBody>
      </p:sp>
      <p:pic>
        <p:nvPicPr>
          <p:cNvPr id="7" name="Picture 6">
            <a:extLst>
              <a:ext uri="{FF2B5EF4-FFF2-40B4-BE49-F238E27FC236}">
                <a16:creationId xmlns:a16="http://schemas.microsoft.com/office/drawing/2014/main" id="{F76F489F-19A7-49E3-A9C9-B5535C68913B}"/>
              </a:ext>
            </a:extLst>
          </p:cNvPr>
          <p:cNvPicPr>
            <a:picLocks noChangeAspect="1"/>
          </p:cNvPicPr>
          <p:nvPr/>
        </p:nvPicPr>
        <p:blipFill>
          <a:blip r:embed="rId3"/>
          <a:stretch>
            <a:fillRect/>
          </a:stretch>
        </p:blipFill>
        <p:spPr>
          <a:xfrm>
            <a:off x="121655" y="1837217"/>
            <a:ext cx="3844289" cy="3956043"/>
          </a:xfrm>
          <a:prstGeom prst="rect">
            <a:avLst/>
          </a:prstGeom>
        </p:spPr>
      </p:pic>
      <p:pic>
        <p:nvPicPr>
          <p:cNvPr id="8" name="Picture 7">
            <a:extLst>
              <a:ext uri="{FF2B5EF4-FFF2-40B4-BE49-F238E27FC236}">
                <a16:creationId xmlns:a16="http://schemas.microsoft.com/office/drawing/2014/main" id="{ECD81A61-25A4-4CBB-A8B3-0B4B2D199EB3}"/>
              </a:ext>
            </a:extLst>
          </p:cNvPr>
          <p:cNvPicPr>
            <a:picLocks noChangeAspect="1"/>
          </p:cNvPicPr>
          <p:nvPr/>
        </p:nvPicPr>
        <p:blipFill>
          <a:blip r:embed="rId4"/>
          <a:stretch>
            <a:fillRect/>
          </a:stretch>
        </p:blipFill>
        <p:spPr>
          <a:xfrm>
            <a:off x="7401085" y="1659186"/>
            <a:ext cx="4736420" cy="3956398"/>
          </a:xfrm>
          <a:prstGeom prst="rect">
            <a:avLst/>
          </a:prstGeom>
        </p:spPr>
      </p:pic>
      <p:pic>
        <p:nvPicPr>
          <p:cNvPr id="10" name="Picture 9">
            <a:extLst>
              <a:ext uri="{FF2B5EF4-FFF2-40B4-BE49-F238E27FC236}">
                <a16:creationId xmlns:a16="http://schemas.microsoft.com/office/drawing/2014/main" id="{5A180F6B-CCB1-4F8D-B258-677B5BC1CBCB}"/>
              </a:ext>
            </a:extLst>
          </p:cNvPr>
          <p:cNvPicPr>
            <a:picLocks noChangeAspect="1"/>
          </p:cNvPicPr>
          <p:nvPr/>
        </p:nvPicPr>
        <p:blipFill>
          <a:blip r:embed="rId5"/>
          <a:stretch>
            <a:fillRect/>
          </a:stretch>
        </p:blipFill>
        <p:spPr>
          <a:xfrm>
            <a:off x="3708555" y="3918765"/>
            <a:ext cx="3990572" cy="2521516"/>
          </a:xfrm>
          <a:prstGeom prst="rect">
            <a:avLst/>
          </a:prstGeom>
        </p:spPr>
      </p:pic>
      <p:sp>
        <p:nvSpPr>
          <p:cNvPr id="12" name="Rectangle 11">
            <a:extLst>
              <a:ext uri="{FF2B5EF4-FFF2-40B4-BE49-F238E27FC236}">
                <a16:creationId xmlns:a16="http://schemas.microsoft.com/office/drawing/2014/main" id="{7568A773-F077-4524-BDE5-CD26DF12090B}"/>
              </a:ext>
            </a:extLst>
          </p:cNvPr>
          <p:cNvSpPr/>
          <p:nvPr/>
        </p:nvSpPr>
        <p:spPr>
          <a:xfrm>
            <a:off x="-3" y="1067776"/>
            <a:ext cx="12192001" cy="769441"/>
          </a:xfrm>
          <a:prstGeom prst="rect">
            <a:avLst/>
          </a:prstGeom>
          <a:noFill/>
        </p:spPr>
        <p:txBody>
          <a:bodyPr wrap="square" lIns="91440" tIns="45720" rIns="91440" bIns="45720">
            <a:spAutoFit/>
          </a:bodyPr>
          <a:lstStyle/>
          <a:p>
            <a:pPr algn="ctr"/>
            <a:r>
              <a:rPr lang="en-US" sz="4400" b="0" cap="none" spc="0" dirty="0">
                <a:ln w="0"/>
                <a:solidFill>
                  <a:srgbClr val="CEB888"/>
                </a:solidFill>
                <a:effectLst>
                  <a:outerShdw blurRad="38100" dist="19050" dir="2700000" algn="tl" rotWithShape="0">
                    <a:schemeClr val="dk1">
                      <a:alpha val="40000"/>
                    </a:schemeClr>
                  </a:outerShdw>
                </a:effectLst>
                <a:latin typeface="NCAA FSU Noles Unconquered" panose="02000500000000000000" pitchFamily="2" charset="0"/>
              </a:rPr>
              <a:t>Away Jerseys</a:t>
            </a:r>
          </a:p>
        </p:txBody>
      </p:sp>
    </p:spTree>
    <p:extLst>
      <p:ext uri="{BB962C8B-B14F-4D97-AF65-F5344CB8AC3E}">
        <p14:creationId xmlns:p14="http://schemas.microsoft.com/office/powerpoint/2010/main" val="379217129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B0803C-A636-462A-987C-210BE77F207A}"/>
              </a:ext>
            </a:extLst>
          </p:cNvPr>
          <p:cNvSpPr/>
          <p:nvPr/>
        </p:nvSpPr>
        <p:spPr>
          <a:xfrm>
            <a:off x="1" y="0"/>
            <a:ext cx="12192000" cy="828269"/>
          </a:xfrm>
          <a:prstGeom prst="rect">
            <a:avLst/>
          </a:prstGeom>
          <a:solidFill>
            <a:srgbClr val="782F4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5587B34-96A0-411E-8866-9F23CD786B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55" y="127096"/>
            <a:ext cx="1402345" cy="1402345"/>
          </a:xfrm>
          <a:prstGeom prst="rect">
            <a:avLst/>
          </a:prstGeom>
        </p:spPr>
      </p:pic>
      <p:sp>
        <p:nvSpPr>
          <p:cNvPr id="3" name="Subtitle 2">
            <a:extLst>
              <a:ext uri="{FF2B5EF4-FFF2-40B4-BE49-F238E27FC236}">
                <a16:creationId xmlns:a16="http://schemas.microsoft.com/office/drawing/2014/main" id="{31644E24-D547-4F8B-ADEB-307B34FEF9EE}"/>
              </a:ext>
            </a:extLst>
          </p:cNvPr>
          <p:cNvSpPr>
            <a:spLocks noGrp="1"/>
          </p:cNvSpPr>
          <p:nvPr>
            <p:ph type="subTitle" idx="1"/>
          </p:nvPr>
        </p:nvSpPr>
        <p:spPr>
          <a:xfrm>
            <a:off x="-1" y="0"/>
            <a:ext cx="12192000" cy="1170524"/>
          </a:xfrm>
        </p:spPr>
        <p:txBody>
          <a:bodyPr>
            <a:normAutofit/>
          </a:bodyPr>
          <a:lstStyle/>
          <a:p>
            <a:r>
              <a:rPr lang="en-US" dirty="0" err="1">
                <a:solidFill>
                  <a:srgbClr val="CEB888"/>
                </a:solidFill>
                <a:latin typeface="NCAA FSU Noles Unconquered" panose="02000500000000000000" pitchFamily="2" charset="0"/>
              </a:rPr>
              <a:t>florida</a:t>
            </a:r>
            <a:r>
              <a:rPr lang="en-US" dirty="0">
                <a:solidFill>
                  <a:srgbClr val="CEB888"/>
                </a:solidFill>
                <a:latin typeface="NCAA FSU Noles Unconquered" panose="02000500000000000000" pitchFamily="2" charset="0"/>
              </a:rPr>
              <a:t> state university schools</a:t>
            </a:r>
          </a:p>
          <a:p>
            <a:r>
              <a:rPr lang="en-US" dirty="0">
                <a:solidFill>
                  <a:srgbClr val="CEB888"/>
                </a:solidFill>
                <a:latin typeface="NCAA FSU Noles Unconquered" panose="02000500000000000000" pitchFamily="2" charset="0"/>
              </a:rPr>
              <a:t>girls’ soccer program</a:t>
            </a:r>
          </a:p>
        </p:txBody>
      </p:sp>
      <p:sp>
        <p:nvSpPr>
          <p:cNvPr id="12" name="Rectangle 11">
            <a:extLst>
              <a:ext uri="{FF2B5EF4-FFF2-40B4-BE49-F238E27FC236}">
                <a16:creationId xmlns:a16="http://schemas.microsoft.com/office/drawing/2014/main" id="{7568A773-F077-4524-BDE5-CD26DF12090B}"/>
              </a:ext>
            </a:extLst>
          </p:cNvPr>
          <p:cNvSpPr/>
          <p:nvPr/>
        </p:nvSpPr>
        <p:spPr>
          <a:xfrm>
            <a:off x="-3" y="1067776"/>
            <a:ext cx="12192001" cy="769441"/>
          </a:xfrm>
          <a:prstGeom prst="rect">
            <a:avLst/>
          </a:prstGeom>
          <a:noFill/>
        </p:spPr>
        <p:txBody>
          <a:bodyPr wrap="square" lIns="91440" tIns="45720" rIns="91440" bIns="45720">
            <a:spAutoFit/>
          </a:bodyPr>
          <a:lstStyle/>
          <a:p>
            <a:pPr algn="ctr"/>
            <a:r>
              <a:rPr lang="en-US" sz="4400" b="0" cap="none" spc="0" dirty="0">
                <a:ln w="0"/>
                <a:solidFill>
                  <a:srgbClr val="CEB888"/>
                </a:solidFill>
                <a:effectLst>
                  <a:outerShdw blurRad="38100" dist="19050" dir="2700000" algn="tl" rotWithShape="0">
                    <a:schemeClr val="dk1">
                      <a:alpha val="40000"/>
                    </a:schemeClr>
                  </a:outerShdw>
                </a:effectLst>
                <a:latin typeface="NCAA FSU Noles Unconquered" panose="02000500000000000000" pitchFamily="2" charset="0"/>
              </a:rPr>
              <a:t>Home Jerseys</a:t>
            </a:r>
          </a:p>
        </p:txBody>
      </p:sp>
      <p:pic>
        <p:nvPicPr>
          <p:cNvPr id="1026" name="Picture 2" descr="https://embodee.adidas.com/api2/rewrite/adidas16/is/image/adidasAG/agm?&amp;src=ir(adidasAGRender/APP17_sqw_jer_ss_1?&amp;obj=a/f/nvr&amp;show&amp;obj=a/m/bas&amp;src=mi_sq17_collegiate_burgundy&amp;show&amp;obj=a/m/tsl&amp;src=mi_sq17_black&amp;show&amp;obj=a/m/bsl&amp;src=mi_sq17_collegiate_burgundy&amp;show&amp;obj=a/m/col&amp;src=mi_sq17_black&amp;show&amp;obj=a/m/pip&amp;src=mi_sq17_sand&amp;show&amp;obj=a/o/shp_ss&amp;show&amp;obj=a/s/shg&amp;show&amp;obj=a/o/str_s1&amp;src=mi_sq17_sand&amp;show&amp;obj=a/o/log_lr&amp;src=mi_sq17_sand&amp;show&amp;obj=a&amp;req=object)&amp;resMode=sharp2&amp;op_usm=1.2,1,4,0&amp;&amp;wid=378&amp;fmt=png-alpha">
            <a:extLst>
              <a:ext uri="{FF2B5EF4-FFF2-40B4-BE49-F238E27FC236}">
                <a16:creationId xmlns:a16="http://schemas.microsoft.com/office/drawing/2014/main" id="{0E955CE6-2A42-410A-9609-C25272DC04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391" y="1632030"/>
            <a:ext cx="5107525" cy="54047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mbodee.adidas.com/api2/rewrite/adidas16/is/image/adidasAG/agm?&amp;src=ir(adidasAGRender/APP17_sqw_jer_ss_4?&amp;obj=a/f/nvr&amp;show&amp;obj=a/m/bas&amp;src=mi_sq17_collegiate_burgundy&amp;show&amp;obj=a/m/tsl&amp;src=mi_sq17_black&amp;show&amp;obj=a/m/bsl&amp;src=mi_sq17_collegiate_burgundy&amp;show&amp;obj=a/m/col&amp;src=mi_sq17_black&amp;show&amp;obj=a/m/pip&amp;src=mi_sq17_sand&amp;show&amp;obj=a/o/shp_ss&amp;show&amp;obj=a/s/shg&amp;show&amp;obj=a/o/str_s1&amp;src=mi_sq17_sand&amp;show&amp;obj=a/o/log_lr&amp;src=mi_sq17_sand&amp;show&amp;obj=a&amp;req=object)&amp;resMode=sharp2&amp;op_usm=1.2,1,4,0&amp;&amp;wid=378&amp;fmt=png-alpha">
            <a:extLst>
              <a:ext uri="{FF2B5EF4-FFF2-40B4-BE49-F238E27FC236}">
                <a16:creationId xmlns:a16="http://schemas.microsoft.com/office/drawing/2014/main" id="{3488B7B7-14C3-4851-95BB-C8292CFB7A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91" y="1768948"/>
            <a:ext cx="4945881" cy="52337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mbodee.adidas.com/api2/rewrite/adidas16/is/image/adidasAG/agm?&amp;src=ir(adidasAGRender/APP17_sqw_sho_2?&amp;obj=a/f/nvr&amp;show&amp;obj=a/m/bas&amp;src=mi_sq17_collegiate_burgundy&amp;show&amp;obj=a/m/hem&amp;src=mi_sq17_black&amp;show&amp;obj=a/m/pip&amp;src=mi_sq17_sand&amp;show&amp;obj=a/m/log&amp;src=mi_sq17_sand&amp;show&amp;obj=a/s/shg&amp;show&amp;obj=a/o/str_s1&amp;src=mi_sq17_sand&amp;show&amp;obj=a&amp;req=object)&amp;resMode=sharp2&amp;op_usm=1.2,1,4,0&amp;&amp;wid=378&amp;fmt=png-alpha">
            <a:extLst>
              <a:ext uri="{FF2B5EF4-FFF2-40B4-BE49-F238E27FC236}">
                <a16:creationId xmlns:a16="http://schemas.microsoft.com/office/drawing/2014/main" id="{7E603CF6-590A-4583-BEF3-44404E8B45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3793" y="1796706"/>
            <a:ext cx="4813501" cy="5093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15201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1644E24-D547-4F8B-ADEB-307B34FEF9EE}"/>
              </a:ext>
            </a:extLst>
          </p:cNvPr>
          <p:cNvSpPr>
            <a:spLocks noGrp="1"/>
          </p:cNvSpPr>
          <p:nvPr>
            <p:ph type="subTitle" idx="1"/>
          </p:nvPr>
        </p:nvSpPr>
        <p:spPr>
          <a:xfrm>
            <a:off x="1524000" y="1817225"/>
            <a:ext cx="9144000" cy="2101875"/>
          </a:xfrm>
        </p:spPr>
        <p:txBody>
          <a:bodyPr>
            <a:normAutofit/>
          </a:bodyPr>
          <a:lstStyle/>
          <a:p>
            <a:r>
              <a:rPr lang="en-US" sz="3200" dirty="0" err="1">
                <a:solidFill>
                  <a:srgbClr val="782F40"/>
                </a:solidFill>
                <a:latin typeface="NCAA FSU Noles Unconquered" panose="02000500000000000000" pitchFamily="2" charset="0"/>
              </a:rPr>
              <a:t>florida</a:t>
            </a:r>
            <a:r>
              <a:rPr lang="en-US" sz="3200" dirty="0">
                <a:solidFill>
                  <a:srgbClr val="782F40"/>
                </a:solidFill>
                <a:latin typeface="NCAA FSU Noles Unconquered" panose="02000500000000000000" pitchFamily="2" charset="0"/>
              </a:rPr>
              <a:t> state university schools</a:t>
            </a:r>
          </a:p>
          <a:p>
            <a:r>
              <a:rPr lang="en-US" sz="3200" dirty="0">
                <a:solidFill>
                  <a:srgbClr val="782F40"/>
                </a:solidFill>
                <a:latin typeface="NCAA FSU Noles Unconquered" panose="02000500000000000000" pitchFamily="2" charset="0"/>
              </a:rPr>
              <a:t>girls’ soccer program</a:t>
            </a:r>
          </a:p>
          <a:p>
            <a:r>
              <a:rPr lang="en-US" sz="3200" dirty="0">
                <a:solidFill>
                  <a:srgbClr val="782F40"/>
                </a:solidFill>
                <a:latin typeface="NCAA FSU Noles Unconquered" panose="02000500000000000000" pitchFamily="2" charset="0"/>
              </a:rPr>
              <a:t>2018</a:t>
            </a:r>
            <a:r>
              <a:rPr lang="en-US" sz="3200" dirty="0">
                <a:solidFill>
                  <a:srgbClr val="782F40"/>
                </a:solidFill>
                <a:latin typeface="Abadi" panose="020B0604020202020204" pitchFamily="34" charset="0"/>
              </a:rPr>
              <a:t>-</a:t>
            </a:r>
            <a:r>
              <a:rPr lang="en-US" sz="3200" dirty="0">
                <a:solidFill>
                  <a:srgbClr val="782F40"/>
                </a:solidFill>
                <a:latin typeface="NCAA FSU Noles Unconquered" panose="02000500000000000000" pitchFamily="2" charset="0"/>
              </a:rPr>
              <a:t>2019</a:t>
            </a:r>
          </a:p>
        </p:txBody>
      </p:sp>
      <p:sp>
        <p:nvSpPr>
          <p:cNvPr id="4" name="Rectangle 3">
            <a:extLst>
              <a:ext uri="{FF2B5EF4-FFF2-40B4-BE49-F238E27FC236}">
                <a16:creationId xmlns:a16="http://schemas.microsoft.com/office/drawing/2014/main" id="{C6B0803C-A636-462A-987C-210BE77F207A}"/>
              </a:ext>
            </a:extLst>
          </p:cNvPr>
          <p:cNvSpPr/>
          <p:nvPr/>
        </p:nvSpPr>
        <p:spPr>
          <a:xfrm>
            <a:off x="1" y="0"/>
            <a:ext cx="12192000" cy="828269"/>
          </a:xfrm>
          <a:prstGeom prst="rect">
            <a:avLst/>
          </a:prstGeom>
          <a:solidFill>
            <a:srgbClr val="782F4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7335C69-63E4-47CD-9B12-A1B10F6757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55" y="104175"/>
            <a:ext cx="1423685" cy="1423685"/>
          </a:xfrm>
          <a:prstGeom prst="rect">
            <a:avLst/>
          </a:prstGeom>
        </p:spPr>
      </p:pic>
      <p:pic>
        <p:nvPicPr>
          <p:cNvPr id="8" name="Picture 7">
            <a:extLst>
              <a:ext uri="{FF2B5EF4-FFF2-40B4-BE49-F238E27FC236}">
                <a16:creationId xmlns:a16="http://schemas.microsoft.com/office/drawing/2014/main" id="{AF7BBD9D-E7AB-46BE-8F1C-9D53D974A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3342" y="3919101"/>
            <a:ext cx="2505316" cy="2505316"/>
          </a:xfrm>
          <a:prstGeom prst="rect">
            <a:avLst/>
          </a:prstGeom>
        </p:spPr>
      </p:pic>
    </p:spTree>
    <p:extLst>
      <p:ext uri="{BB962C8B-B14F-4D97-AF65-F5344CB8AC3E}">
        <p14:creationId xmlns:p14="http://schemas.microsoft.com/office/powerpoint/2010/main" val="13278188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B0803C-A636-462A-987C-210BE77F207A}"/>
              </a:ext>
            </a:extLst>
          </p:cNvPr>
          <p:cNvSpPr/>
          <p:nvPr/>
        </p:nvSpPr>
        <p:spPr>
          <a:xfrm>
            <a:off x="1" y="0"/>
            <a:ext cx="12192000" cy="828269"/>
          </a:xfrm>
          <a:prstGeom prst="rect">
            <a:avLst/>
          </a:prstGeom>
          <a:solidFill>
            <a:srgbClr val="782F4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5587B34-96A0-411E-8866-9F23CD786B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55" y="127096"/>
            <a:ext cx="1402345" cy="1402345"/>
          </a:xfrm>
          <a:prstGeom prst="rect">
            <a:avLst/>
          </a:prstGeom>
        </p:spPr>
      </p:pic>
      <p:sp>
        <p:nvSpPr>
          <p:cNvPr id="3" name="Subtitle 2">
            <a:extLst>
              <a:ext uri="{FF2B5EF4-FFF2-40B4-BE49-F238E27FC236}">
                <a16:creationId xmlns:a16="http://schemas.microsoft.com/office/drawing/2014/main" id="{31644E24-D547-4F8B-ADEB-307B34FEF9EE}"/>
              </a:ext>
            </a:extLst>
          </p:cNvPr>
          <p:cNvSpPr>
            <a:spLocks noGrp="1"/>
          </p:cNvSpPr>
          <p:nvPr>
            <p:ph type="subTitle" idx="1"/>
          </p:nvPr>
        </p:nvSpPr>
        <p:spPr>
          <a:xfrm>
            <a:off x="-1" y="0"/>
            <a:ext cx="12192000" cy="1170524"/>
          </a:xfrm>
        </p:spPr>
        <p:txBody>
          <a:bodyPr>
            <a:normAutofit/>
          </a:bodyPr>
          <a:lstStyle/>
          <a:p>
            <a:r>
              <a:rPr lang="en-US" dirty="0" err="1">
                <a:solidFill>
                  <a:srgbClr val="CEB888"/>
                </a:solidFill>
                <a:latin typeface="NCAA FSU Noles Unconquered" panose="02000500000000000000" pitchFamily="2" charset="0"/>
              </a:rPr>
              <a:t>florida</a:t>
            </a:r>
            <a:r>
              <a:rPr lang="en-US" dirty="0">
                <a:solidFill>
                  <a:srgbClr val="CEB888"/>
                </a:solidFill>
                <a:latin typeface="NCAA FSU Noles Unconquered" panose="02000500000000000000" pitchFamily="2" charset="0"/>
              </a:rPr>
              <a:t> state university schools</a:t>
            </a:r>
          </a:p>
          <a:p>
            <a:r>
              <a:rPr lang="en-US" dirty="0">
                <a:solidFill>
                  <a:srgbClr val="CEB888"/>
                </a:solidFill>
                <a:latin typeface="NCAA FSU Noles Unconquered" panose="02000500000000000000" pitchFamily="2" charset="0"/>
              </a:rPr>
              <a:t>girls’ soccer program</a:t>
            </a:r>
          </a:p>
        </p:txBody>
      </p:sp>
      <p:sp>
        <p:nvSpPr>
          <p:cNvPr id="10" name="Rectangle 9">
            <a:extLst>
              <a:ext uri="{FF2B5EF4-FFF2-40B4-BE49-F238E27FC236}">
                <a16:creationId xmlns:a16="http://schemas.microsoft.com/office/drawing/2014/main" id="{1796F0ED-52E2-4D2F-896A-A3D97950040D}"/>
              </a:ext>
            </a:extLst>
          </p:cNvPr>
          <p:cNvSpPr/>
          <p:nvPr/>
        </p:nvSpPr>
        <p:spPr>
          <a:xfrm>
            <a:off x="3530277" y="2032119"/>
            <a:ext cx="8222243" cy="3785652"/>
          </a:xfrm>
          <a:prstGeom prst="rect">
            <a:avLst/>
          </a:prstGeom>
        </p:spPr>
        <p:txBody>
          <a:bodyPr wrap="square">
            <a:spAutoFit/>
          </a:bodyPr>
          <a:lstStyle/>
          <a:p>
            <a:pPr marL="571500" indent="-571500">
              <a:buFont typeface="Arial" panose="020B0604020202020204" pitchFamily="34" charset="0"/>
              <a:buChar char="•"/>
            </a:pPr>
            <a:r>
              <a:rPr lang="en-US" sz="2400" b="0" i="0" dirty="0">
                <a:solidFill>
                  <a:srgbClr val="782F40"/>
                </a:solidFill>
                <a:effectLst/>
                <a:latin typeface="Arial Black" panose="020B0A04020102020204" pitchFamily="34" charset="0"/>
              </a:rPr>
              <a:t>Foster a program designed for long term competitive excellence.</a:t>
            </a:r>
          </a:p>
          <a:p>
            <a:pPr marL="571500" indent="-571500">
              <a:buFont typeface="Arial" panose="020B0604020202020204" pitchFamily="34" charset="0"/>
              <a:buChar char="•"/>
            </a:pPr>
            <a:r>
              <a:rPr lang="en-US" sz="2400" dirty="0">
                <a:solidFill>
                  <a:srgbClr val="782F40"/>
                </a:solidFill>
                <a:latin typeface="Arial Black" panose="020B0A04020102020204" pitchFamily="34" charset="0"/>
              </a:rPr>
              <a:t>Develop a tactical system that accentuates the strengths of the team and a tactical understanding within each team that allows them to adapt to varying challenges.</a:t>
            </a:r>
          </a:p>
          <a:p>
            <a:pPr marL="571500" indent="-571500">
              <a:buFont typeface="Arial" panose="020B0604020202020204" pitchFamily="34" charset="0"/>
              <a:buChar char="•"/>
            </a:pPr>
            <a:r>
              <a:rPr lang="en-US" sz="2400" b="0" i="0" dirty="0">
                <a:solidFill>
                  <a:srgbClr val="782F40"/>
                </a:solidFill>
                <a:effectLst/>
                <a:latin typeface="Arial Black" panose="020B0A04020102020204" pitchFamily="34" charset="0"/>
              </a:rPr>
              <a:t>Promote </a:t>
            </a:r>
            <a:r>
              <a:rPr lang="en-US" sz="2400" dirty="0">
                <a:solidFill>
                  <a:srgbClr val="782F40"/>
                </a:solidFill>
                <a:latin typeface="Arial Black" panose="020B0A04020102020204" pitchFamily="34" charset="0"/>
              </a:rPr>
              <a:t>technical development in each player.</a:t>
            </a:r>
          </a:p>
          <a:p>
            <a:pPr marL="571500" indent="-571500">
              <a:buFont typeface="Arial" panose="020B0604020202020204" pitchFamily="34" charset="0"/>
              <a:buChar char="•"/>
            </a:pPr>
            <a:endParaRPr lang="en-US" sz="2400" b="0" i="0" dirty="0">
              <a:solidFill>
                <a:srgbClr val="782F40"/>
              </a:solidFill>
              <a:effectLst/>
              <a:latin typeface="Arial Black" panose="020B0A04020102020204" pitchFamily="34" charset="0"/>
            </a:endParaRPr>
          </a:p>
          <a:p>
            <a:pPr marL="571500" indent="-571500">
              <a:buFont typeface="Arial" panose="020B0604020202020204" pitchFamily="34" charset="0"/>
              <a:buChar char="•"/>
            </a:pPr>
            <a:endParaRPr lang="en-US" sz="2400" dirty="0">
              <a:solidFill>
                <a:srgbClr val="782F40"/>
              </a:solidFill>
              <a:latin typeface="NCAA FSU Noles Unconquered" panose="02000500000000000000" pitchFamily="2" charset="0"/>
            </a:endParaRPr>
          </a:p>
        </p:txBody>
      </p:sp>
      <p:sp>
        <p:nvSpPr>
          <p:cNvPr id="12" name="Rectangle 11">
            <a:extLst>
              <a:ext uri="{FF2B5EF4-FFF2-40B4-BE49-F238E27FC236}">
                <a16:creationId xmlns:a16="http://schemas.microsoft.com/office/drawing/2014/main" id="{7568A773-F077-4524-BDE5-CD26DF12090B}"/>
              </a:ext>
            </a:extLst>
          </p:cNvPr>
          <p:cNvSpPr/>
          <p:nvPr/>
        </p:nvSpPr>
        <p:spPr>
          <a:xfrm>
            <a:off x="3264210" y="1067776"/>
            <a:ext cx="8927788" cy="923330"/>
          </a:xfrm>
          <a:prstGeom prst="rect">
            <a:avLst/>
          </a:prstGeom>
          <a:noFill/>
        </p:spPr>
        <p:txBody>
          <a:bodyPr wrap="square" lIns="91440" tIns="45720" rIns="91440" bIns="45720">
            <a:spAutoFit/>
          </a:bodyPr>
          <a:lstStyle/>
          <a:p>
            <a:pPr algn="ctr"/>
            <a:r>
              <a:rPr lang="en-US" sz="5400" b="0" cap="none" spc="0" dirty="0">
                <a:ln w="0"/>
                <a:solidFill>
                  <a:srgbClr val="CEB888"/>
                </a:solidFill>
                <a:effectLst>
                  <a:outerShdw blurRad="38100" dist="19050" dir="2700000" algn="tl" rotWithShape="0">
                    <a:schemeClr val="dk1">
                      <a:alpha val="40000"/>
                    </a:schemeClr>
                  </a:outerShdw>
                </a:effectLst>
                <a:latin typeface="NCAA FSU Noles Unconquered" panose="02000500000000000000" pitchFamily="2" charset="0"/>
              </a:rPr>
              <a:t>Program Goals</a:t>
            </a:r>
          </a:p>
        </p:txBody>
      </p:sp>
      <p:pic>
        <p:nvPicPr>
          <p:cNvPr id="2" name="Picture 1">
            <a:extLst>
              <a:ext uri="{FF2B5EF4-FFF2-40B4-BE49-F238E27FC236}">
                <a16:creationId xmlns:a16="http://schemas.microsoft.com/office/drawing/2014/main" id="{DF8C5756-C5F8-46D6-A45F-87EBE1B534DC}"/>
              </a:ext>
            </a:extLst>
          </p:cNvPr>
          <p:cNvPicPr>
            <a:picLocks noChangeAspect="1"/>
          </p:cNvPicPr>
          <p:nvPr/>
        </p:nvPicPr>
        <p:blipFill>
          <a:blip r:embed="rId3"/>
          <a:stretch>
            <a:fillRect/>
          </a:stretch>
        </p:blipFill>
        <p:spPr>
          <a:xfrm>
            <a:off x="358457" y="1656537"/>
            <a:ext cx="2905753" cy="5006051"/>
          </a:xfrm>
          <a:prstGeom prst="rect">
            <a:avLst/>
          </a:prstGeom>
        </p:spPr>
      </p:pic>
    </p:spTree>
    <p:extLst>
      <p:ext uri="{BB962C8B-B14F-4D97-AF65-F5344CB8AC3E}">
        <p14:creationId xmlns:p14="http://schemas.microsoft.com/office/powerpoint/2010/main" val="223351924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B0803C-A636-462A-987C-210BE77F207A}"/>
              </a:ext>
            </a:extLst>
          </p:cNvPr>
          <p:cNvSpPr/>
          <p:nvPr/>
        </p:nvSpPr>
        <p:spPr>
          <a:xfrm>
            <a:off x="1" y="0"/>
            <a:ext cx="12192000" cy="828269"/>
          </a:xfrm>
          <a:prstGeom prst="rect">
            <a:avLst/>
          </a:prstGeom>
          <a:solidFill>
            <a:srgbClr val="782F4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5587B34-96A0-411E-8866-9F23CD786B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55" y="127096"/>
            <a:ext cx="1402345" cy="1402345"/>
          </a:xfrm>
          <a:prstGeom prst="rect">
            <a:avLst/>
          </a:prstGeom>
        </p:spPr>
      </p:pic>
      <p:sp>
        <p:nvSpPr>
          <p:cNvPr id="3" name="Subtitle 2">
            <a:extLst>
              <a:ext uri="{FF2B5EF4-FFF2-40B4-BE49-F238E27FC236}">
                <a16:creationId xmlns:a16="http://schemas.microsoft.com/office/drawing/2014/main" id="{31644E24-D547-4F8B-ADEB-307B34FEF9EE}"/>
              </a:ext>
            </a:extLst>
          </p:cNvPr>
          <p:cNvSpPr>
            <a:spLocks noGrp="1"/>
          </p:cNvSpPr>
          <p:nvPr>
            <p:ph type="subTitle" idx="1"/>
          </p:nvPr>
        </p:nvSpPr>
        <p:spPr>
          <a:xfrm>
            <a:off x="-1" y="0"/>
            <a:ext cx="12192000" cy="1170524"/>
          </a:xfrm>
        </p:spPr>
        <p:txBody>
          <a:bodyPr>
            <a:normAutofit/>
          </a:bodyPr>
          <a:lstStyle/>
          <a:p>
            <a:r>
              <a:rPr lang="en-US" dirty="0" err="1">
                <a:solidFill>
                  <a:srgbClr val="CEB888"/>
                </a:solidFill>
                <a:latin typeface="NCAA FSU Noles Unconquered" panose="02000500000000000000" pitchFamily="2" charset="0"/>
              </a:rPr>
              <a:t>florida</a:t>
            </a:r>
            <a:r>
              <a:rPr lang="en-US" dirty="0">
                <a:solidFill>
                  <a:srgbClr val="CEB888"/>
                </a:solidFill>
                <a:latin typeface="NCAA FSU Noles Unconquered" panose="02000500000000000000" pitchFamily="2" charset="0"/>
              </a:rPr>
              <a:t> state university schools</a:t>
            </a:r>
          </a:p>
          <a:p>
            <a:r>
              <a:rPr lang="en-US" dirty="0">
                <a:solidFill>
                  <a:srgbClr val="CEB888"/>
                </a:solidFill>
                <a:latin typeface="NCAA FSU Noles Unconquered" panose="02000500000000000000" pitchFamily="2" charset="0"/>
              </a:rPr>
              <a:t>girls’ soccer program</a:t>
            </a:r>
          </a:p>
        </p:txBody>
      </p:sp>
      <p:sp>
        <p:nvSpPr>
          <p:cNvPr id="10" name="Rectangle 9">
            <a:extLst>
              <a:ext uri="{FF2B5EF4-FFF2-40B4-BE49-F238E27FC236}">
                <a16:creationId xmlns:a16="http://schemas.microsoft.com/office/drawing/2014/main" id="{1796F0ED-52E2-4D2F-896A-A3D97950040D}"/>
              </a:ext>
            </a:extLst>
          </p:cNvPr>
          <p:cNvSpPr/>
          <p:nvPr/>
        </p:nvSpPr>
        <p:spPr>
          <a:xfrm>
            <a:off x="3530277" y="2032119"/>
            <a:ext cx="8222243" cy="4893647"/>
          </a:xfrm>
          <a:prstGeom prst="rect">
            <a:avLst/>
          </a:prstGeom>
        </p:spPr>
        <p:txBody>
          <a:bodyPr wrap="square">
            <a:spAutoFit/>
          </a:bodyPr>
          <a:lstStyle/>
          <a:p>
            <a:r>
              <a:rPr lang="en-US" sz="2400" b="0" i="0" dirty="0">
                <a:solidFill>
                  <a:srgbClr val="782F40"/>
                </a:solidFill>
                <a:effectLst/>
                <a:latin typeface="Arial Black" panose="020B0A04020102020204" pitchFamily="34" charset="0"/>
              </a:rPr>
              <a:t>The primary goals of the program are educational and athletic.  We want the girls to develop as young women and as soccer players.</a:t>
            </a:r>
          </a:p>
          <a:p>
            <a:endParaRPr lang="en-US" sz="2400" dirty="0">
              <a:solidFill>
                <a:srgbClr val="782F40"/>
              </a:solidFill>
              <a:latin typeface="Arial Black" panose="020B0A04020102020204" pitchFamily="34" charset="0"/>
            </a:endParaRPr>
          </a:p>
          <a:p>
            <a:r>
              <a:rPr lang="en-US" sz="2400" dirty="0">
                <a:solidFill>
                  <a:srgbClr val="782F40"/>
                </a:solidFill>
                <a:latin typeface="Arial Black" panose="020B0A04020102020204" pitchFamily="34" charset="0"/>
              </a:rPr>
              <a:t>We want to prepare them for success on the field, as well as success in whatever they chose to do when the leave FSUS.</a:t>
            </a:r>
          </a:p>
          <a:p>
            <a:endParaRPr lang="en-US" sz="2400" dirty="0">
              <a:solidFill>
                <a:srgbClr val="782F40"/>
              </a:solidFill>
              <a:latin typeface="Arial Black" panose="020B0A04020102020204" pitchFamily="34" charset="0"/>
            </a:endParaRPr>
          </a:p>
          <a:p>
            <a:r>
              <a:rPr lang="en-US" sz="2400" dirty="0">
                <a:solidFill>
                  <a:srgbClr val="782F40"/>
                </a:solidFill>
                <a:latin typeface="Arial Black" panose="020B0A04020102020204" pitchFamily="34" charset="0"/>
              </a:rPr>
              <a:t>We also want them to enjoy their time in the program.  Enjoy their teammates.  Enjoy the experience.  Enjoy the game.</a:t>
            </a:r>
          </a:p>
          <a:p>
            <a:pPr marL="571500" indent="-571500">
              <a:buFont typeface="Arial" panose="020B0604020202020204" pitchFamily="34" charset="0"/>
              <a:buChar char="•"/>
            </a:pPr>
            <a:endParaRPr lang="en-US" sz="2400" b="0" i="0" dirty="0">
              <a:solidFill>
                <a:srgbClr val="782F40"/>
              </a:solidFill>
              <a:effectLst/>
              <a:latin typeface="Arial Black" panose="020B0A04020102020204" pitchFamily="34" charset="0"/>
            </a:endParaRPr>
          </a:p>
          <a:p>
            <a:pPr marL="571500" indent="-571500">
              <a:buFont typeface="Arial" panose="020B0604020202020204" pitchFamily="34" charset="0"/>
              <a:buChar char="•"/>
            </a:pPr>
            <a:endParaRPr lang="en-US" sz="2400" dirty="0">
              <a:solidFill>
                <a:srgbClr val="782F40"/>
              </a:solidFill>
              <a:latin typeface="NCAA FSU Noles Unconquered" panose="02000500000000000000" pitchFamily="2" charset="0"/>
            </a:endParaRPr>
          </a:p>
        </p:txBody>
      </p:sp>
      <p:sp>
        <p:nvSpPr>
          <p:cNvPr id="12" name="Rectangle 11">
            <a:extLst>
              <a:ext uri="{FF2B5EF4-FFF2-40B4-BE49-F238E27FC236}">
                <a16:creationId xmlns:a16="http://schemas.microsoft.com/office/drawing/2014/main" id="{7568A773-F077-4524-BDE5-CD26DF12090B}"/>
              </a:ext>
            </a:extLst>
          </p:cNvPr>
          <p:cNvSpPr/>
          <p:nvPr/>
        </p:nvSpPr>
        <p:spPr>
          <a:xfrm>
            <a:off x="3264210" y="1067776"/>
            <a:ext cx="8927788" cy="923330"/>
          </a:xfrm>
          <a:prstGeom prst="rect">
            <a:avLst/>
          </a:prstGeom>
          <a:noFill/>
        </p:spPr>
        <p:txBody>
          <a:bodyPr wrap="square" lIns="91440" tIns="45720" rIns="91440" bIns="45720">
            <a:spAutoFit/>
          </a:bodyPr>
          <a:lstStyle/>
          <a:p>
            <a:pPr algn="ctr"/>
            <a:r>
              <a:rPr lang="en-US" sz="5400" b="0" cap="none" spc="0" dirty="0">
                <a:ln w="0"/>
                <a:solidFill>
                  <a:srgbClr val="CEB888"/>
                </a:solidFill>
                <a:effectLst>
                  <a:outerShdw blurRad="38100" dist="19050" dir="2700000" algn="tl" rotWithShape="0">
                    <a:schemeClr val="dk1">
                      <a:alpha val="40000"/>
                    </a:schemeClr>
                  </a:outerShdw>
                </a:effectLst>
                <a:latin typeface="NCAA FSU Noles Unconquered" panose="02000500000000000000" pitchFamily="2" charset="0"/>
              </a:rPr>
              <a:t>Program Goals</a:t>
            </a:r>
          </a:p>
        </p:txBody>
      </p:sp>
      <p:pic>
        <p:nvPicPr>
          <p:cNvPr id="2" name="Picture 1">
            <a:extLst>
              <a:ext uri="{FF2B5EF4-FFF2-40B4-BE49-F238E27FC236}">
                <a16:creationId xmlns:a16="http://schemas.microsoft.com/office/drawing/2014/main" id="{DF8C5756-C5F8-46D6-A45F-87EBE1B534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457" y="1673979"/>
            <a:ext cx="2905753" cy="4971166"/>
          </a:xfrm>
          <a:prstGeom prst="rect">
            <a:avLst/>
          </a:prstGeom>
        </p:spPr>
      </p:pic>
    </p:spTree>
    <p:extLst>
      <p:ext uri="{BB962C8B-B14F-4D97-AF65-F5344CB8AC3E}">
        <p14:creationId xmlns:p14="http://schemas.microsoft.com/office/powerpoint/2010/main" val="222902486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B0803C-A636-462A-987C-210BE77F207A}"/>
              </a:ext>
            </a:extLst>
          </p:cNvPr>
          <p:cNvSpPr/>
          <p:nvPr/>
        </p:nvSpPr>
        <p:spPr>
          <a:xfrm>
            <a:off x="1" y="0"/>
            <a:ext cx="12192000" cy="828269"/>
          </a:xfrm>
          <a:prstGeom prst="rect">
            <a:avLst/>
          </a:prstGeom>
          <a:solidFill>
            <a:srgbClr val="782F4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5587B34-96A0-411E-8866-9F23CD786B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55" y="127096"/>
            <a:ext cx="1402345" cy="1402345"/>
          </a:xfrm>
          <a:prstGeom prst="rect">
            <a:avLst/>
          </a:prstGeom>
        </p:spPr>
      </p:pic>
      <p:sp>
        <p:nvSpPr>
          <p:cNvPr id="3" name="Subtitle 2">
            <a:extLst>
              <a:ext uri="{FF2B5EF4-FFF2-40B4-BE49-F238E27FC236}">
                <a16:creationId xmlns:a16="http://schemas.microsoft.com/office/drawing/2014/main" id="{31644E24-D547-4F8B-ADEB-307B34FEF9EE}"/>
              </a:ext>
            </a:extLst>
          </p:cNvPr>
          <p:cNvSpPr>
            <a:spLocks noGrp="1"/>
          </p:cNvSpPr>
          <p:nvPr>
            <p:ph type="subTitle" idx="1"/>
          </p:nvPr>
        </p:nvSpPr>
        <p:spPr>
          <a:xfrm>
            <a:off x="-1" y="0"/>
            <a:ext cx="12192000" cy="1170524"/>
          </a:xfrm>
        </p:spPr>
        <p:txBody>
          <a:bodyPr>
            <a:normAutofit/>
          </a:bodyPr>
          <a:lstStyle/>
          <a:p>
            <a:r>
              <a:rPr lang="en-US" dirty="0" err="1">
                <a:solidFill>
                  <a:srgbClr val="CEB888"/>
                </a:solidFill>
                <a:latin typeface="NCAA FSU Noles Unconquered" panose="02000500000000000000" pitchFamily="2" charset="0"/>
              </a:rPr>
              <a:t>florida</a:t>
            </a:r>
            <a:r>
              <a:rPr lang="en-US" dirty="0">
                <a:solidFill>
                  <a:srgbClr val="CEB888"/>
                </a:solidFill>
                <a:latin typeface="NCAA FSU Noles Unconquered" panose="02000500000000000000" pitchFamily="2" charset="0"/>
              </a:rPr>
              <a:t> state university schools</a:t>
            </a:r>
          </a:p>
          <a:p>
            <a:r>
              <a:rPr lang="en-US" dirty="0">
                <a:solidFill>
                  <a:srgbClr val="CEB888"/>
                </a:solidFill>
                <a:latin typeface="NCAA FSU Noles Unconquered" panose="02000500000000000000" pitchFamily="2" charset="0"/>
              </a:rPr>
              <a:t>girls’ soccer program</a:t>
            </a:r>
          </a:p>
        </p:txBody>
      </p:sp>
      <p:sp>
        <p:nvSpPr>
          <p:cNvPr id="10" name="Rectangle 9">
            <a:extLst>
              <a:ext uri="{FF2B5EF4-FFF2-40B4-BE49-F238E27FC236}">
                <a16:creationId xmlns:a16="http://schemas.microsoft.com/office/drawing/2014/main" id="{1796F0ED-52E2-4D2F-896A-A3D97950040D}"/>
              </a:ext>
            </a:extLst>
          </p:cNvPr>
          <p:cNvSpPr/>
          <p:nvPr/>
        </p:nvSpPr>
        <p:spPr>
          <a:xfrm>
            <a:off x="266219" y="2032119"/>
            <a:ext cx="11486302" cy="5262979"/>
          </a:xfrm>
          <a:prstGeom prst="rect">
            <a:avLst/>
          </a:prstGeom>
        </p:spPr>
        <p:txBody>
          <a:bodyPr wrap="square">
            <a:spAutoFit/>
          </a:bodyPr>
          <a:lstStyle/>
          <a:p>
            <a:pPr fontAlgn="t"/>
            <a:r>
              <a:rPr lang="en-US" b="1" dirty="0">
                <a:solidFill>
                  <a:srgbClr val="782F40"/>
                </a:solidFill>
              </a:rPr>
              <a:t>DAY 1    Monday October 22, 2018          </a:t>
            </a:r>
            <a:endParaRPr lang="en-US" dirty="0">
              <a:solidFill>
                <a:srgbClr val="782F40"/>
              </a:solidFill>
            </a:endParaRPr>
          </a:p>
          <a:p>
            <a:pPr fontAlgn="t"/>
            <a:r>
              <a:rPr lang="en-US" dirty="0">
                <a:solidFill>
                  <a:srgbClr val="782F40"/>
                </a:solidFill>
              </a:rPr>
              <a:t>4:00-4:30pm                     FSUS Soccer Field                                              Check-In</a:t>
            </a:r>
          </a:p>
          <a:p>
            <a:pPr fontAlgn="t"/>
            <a:r>
              <a:rPr lang="en-US" dirty="0">
                <a:solidFill>
                  <a:srgbClr val="782F40"/>
                </a:solidFill>
              </a:rPr>
              <a:t>4:30-6:00pm                     FSUS Soccer Field                                              Small Sided Games (All Players)</a:t>
            </a:r>
          </a:p>
          <a:p>
            <a:pPr fontAlgn="t"/>
            <a:r>
              <a:rPr lang="en-US" b="1" dirty="0">
                <a:solidFill>
                  <a:srgbClr val="782F40"/>
                </a:solidFill>
              </a:rPr>
              <a:t> </a:t>
            </a:r>
            <a:endParaRPr lang="en-US" dirty="0">
              <a:solidFill>
                <a:srgbClr val="782F40"/>
              </a:solidFill>
            </a:endParaRPr>
          </a:p>
          <a:p>
            <a:pPr fontAlgn="t"/>
            <a:r>
              <a:rPr lang="en-US" b="1" dirty="0">
                <a:solidFill>
                  <a:srgbClr val="782F40"/>
                </a:solidFill>
              </a:rPr>
              <a:t>DAY 2    Tuesday October 23, 2018          </a:t>
            </a:r>
            <a:endParaRPr lang="en-US" dirty="0">
              <a:solidFill>
                <a:srgbClr val="782F40"/>
              </a:solidFill>
            </a:endParaRPr>
          </a:p>
          <a:p>
            <a:pPr fontAlgn="t"/>
            <a:r>
              <a:rPr lang="en-US" dirty="0">
                <a:solidFill>
                  <a:srgbClr val="782F40"/>
                </a:solidFill>
              </a:rPr>
              <a:t>4:00p – 6:00p                    FSUS Soccer Field                                              8v8</a:t>
            </a:r>
          </a:p>
          <a:p>
            <a:pPr fontAlgn="t"/>
            <a:r>
              <a:rPr lang="en-US" dirty="0">
                <a:solidFill>
                  <a:srgbClr val="782F40"/>
                </a:solidFill>
              </a:rPr>
              <a:t> </a:t>
            </a:r>
          </a:p>
          <a:p>
            <a:pPr fontAlgn="t"/>
            <a:r>
              <a:rPr lang="en-US" b="1" dirty="0">
                <a:solidFill>
                  <a:srgbClr val="782F40"/>
                </a:solidFill>
              </a:rPr>
              <a:t>DAY 3    Wednesday October 24, 2018</a:t>
            </a:r>
            <a:endParaRPr lang="en-US" dirty="0">
              <a:solidFill>
                <a:srgbClr val="782F40"/>
              </a:solidFill>
            </a:endParaRPr>
          </a:p>
          <a:p>
            <a:pPr fontAlgn="t"/>
            <a:r>
              <a:rPr lang="en-US" dirty="0">
                <a:solidFill>
                  <a:srgbClr val="782F40"/>
                </a:solidFill>
              </a:rPr>
              <a:t>4:00p – 6:00p                    FSUS Soccer Field                                              Middle School</a:t>
            </a:r>
          </a:p>
          <a:p>
            <a:pPr fontAlgn="t"/>
            <a:r>
              <a:rPr lang="en-US" dirty="0">
                <a:solidFill>
                  <a:srgbClr val="782F40"/>
                </a:solidFill>
              </a:rPr>
              <a:t>6:00p – 8:00p                    FSUS Stadium                                                     High School</a:t>
            </a:r>
          </a:p>
          <a:p>
            <a:pPr fontAlgn="t"/>
            <a:endParaRPr lang="en-US" b="1" dirty="0">
              <a:solidFill>
                <a:srgbClr val="782F40"/>
              </a:solidFill>
            </a:endParaRPr>
          </a:p>
          <a:p>
            <a:pPr fontAlgn="t"/>
            <a:r>
              <a:rPr lang="en-US" b="1" dirty="0">
                <a:solidFill>
                  <a:srgbClr val="782F40"/>
                </a:solidFill>
              </a:rPr>
              <a:t>DAY 4    Thursday October 25, 2018</a:t>
            </a:r>
            <a:endParaRPr lang="en-US" dirty="0">
              <a:solidFill>
                <a:srgbClr val="782F40"/>
              </a:solidFill>
            </a:endParaRPr>
          </a:p>
          <a:p>
            <a:pPr fontAlgn="t"/>
            <a:r>
              <a:rPr lang="en-US" dirty="0">
                <a:solidFill>
                  <a:srgbClr val="782F40"/>
                </a:solidFill>
              </a:rPr>
              <a:t>4:00p – 6:00p                    FSUS Soccer Field                                              Middle School</a:t>
            </a:r>
          </a:p>
          <a:p>
            <a:pPr fontAlgn="t"/>
            <a:r>
              <a:rPr lang="en-US" dirty="0">
                <a:solidFill>
                  <a:srgbClr val="782F40"/>
                </a:solidFill>
              </a:rPr>
              <a:t>6:00p – 8:30p                    FSUS Soccer Field                                              High School</a:t>
            </a:r>
          </a:p>
          <a:p>
            <a:pPr fontAlgn="t"/>
            <a:endParaRPr lang="en-US" dirty="0">
              <a:solidFill>
                <a:srgbClr val="782F40"/>
              </a:solidFill>
            </a:endParaRPr>
          </a:p>
          <a:p>
            <a:pPr algn="ctr" fontAlgn="t"/>
            <a:r>
              <a:rPr lang="en-US" b="1" dirty="0">
                <a:solidFill>
                  <a:srgbClr val="782F40"/>
                </a:solidFill>
              </a:rPr>
              <a:t>Teams will be announced Friday Morning.  Practices will begin Friday after school.</a:t>
            </a:r>
          </a:p>
          <a:p>
            <a:pPr marL="571500" indent="-571500">
              <a:buFont typeface="Arial" panose="020B0604020202020204" pitchFamily="34" charset="0"/>
              <a:buChar char="•"/>
            </a:pPr>
            <a:endParaRPr lang="en-US" sz="2400" b="0" i="0" dirty="0">
              <a:solidFill>
                <a:srgbClr val="782F40"/>
              </a:solidFill>
              <a:effectLst/>
              <a:latin typeface="Arial Black" panose="020B0A04020102020204" pitchFamily="34" charset="0"/>
            </a:endParaRPr>
          </a:p>
          <a:p>
            <a:pPr marL="571500" indent="-571500">
              <a:buFont typeface="Arial" panose="020B0604020202020204" pitchFamily="34" charset="0"/>
              <a:buChar char="•"/>
            </a:pPr>
            <a:endParaRPr lang="en-US" sz="2400" dirty="0">
              <a:solidFill>
                <a:srgbClr val="782F40"/>
              </a:solidFill>
              <a:latin typeface="NCAA FSU Noles Unconquered" panose="02000500000000000000" pitchFamily="2" charset="0"/>
            </a:endParaRPr>
          </a:p>
        </p:txBody>
      </p:sp>
      <p:sp>
        <p:nvSpPr>
          <p:cNvPr id="12" name="Rectangle 11">
            <a:extLst>
              <a:ext uri="{FF2B5EF4-FFF2-40B4-BE49-F238E27FC236}">
                <a16:creationId xmlns:a16="http://schemas.microsoft.com/office/drawing/2014/main" id="{7568A773-F077-4524-BDE5-CD26DF12090B}"/>
              </a:ext>
            </a:extLst>
          </p:cNvPr>
          <p:cNvSpPr/>
          <p:nvPr/>
        </p:nvSpPr>
        <p:spPr>
          <a:xfrm>
            <a:off x="-3" y="1067776"/>
            <a:ext cx="12192001" cy="923330"/>
          </a:xfrm>
          <a:prstGeom prst="rect">
            <a:avLst/>
          </a:prstGeom>
          <a:noFill/>
        </p:spPr>
        <p:txBody>
          <a:bodyPr wrap="square" lIns="91440" tIns="45720" rIns="91440" bIns="45720">
            <a:spAutoFit/>
          </a:bodyPr>
          <a:lstStyle/>
          <a:p>
            <a:pPr algn="ctr"/>
            <a:r>
              <a:rPr lang="en-US" sz="5400" dirty="0">
                <a:ln w="0"/>
                <a:solidFill>
                  <a:srgbClr val="CEB888"/>
                </a:solidFill>
                <a:effectLst>
                  <a:outerShdw blurRad="38100" dist="19050" dir="2700000" algn="tl" rotWithShape="0">
                    <a:schemeClr val="dk1">
                      <a:alpha val="40000"/>
                    </a:schemeClr>
                  </a:outerShdw>
                </a:effectLst>
                <a:latin typeface="NCAA FSU Noles Unconquered" panose="02000500000000000000" pitchFamily="2" charset="0"/>
              </a:rPr>
              <a:t>Tryouts   Schedule</a:t>
            </a:r>
            <a:endParaRPr lang="en-US" sz="5400" b="0" cap="none" spc="0" dirty="0">
              <a:ln w="0"/>
              <a:solidFill>
                <a:srgbClr val="CEB888"/>
              </a:solidFill>
              <a:effectLst>
                <a:outerShdw blurRad="38100" dist="19050" dir="2700000" algn="tl" rotWithShape="0">
                  <a:schemeClr val="dk1">
                    <a:alpha val="40000"/>
                  </a:schemeClr>
                </a:outerShdw>
              </a:effectLst>
              <a:latin typeface="NCAA FSU Noles Unconquered" panose="02000500000000000000" pitchFamily="2" charset="0"/>
            </a:endParaRPr>
          </a:p>
        </p:txBody>
      </p:sp>
    </p:spTree>
    <p:extLst>
      <p:ext uri="{BB962C8B-B14F-4D97-AF65-F5344CB8AC3E}">
        <p14:creationId xmlns:p14="http://schemas.microsoft.com/office/powerpoint/2010/main" val="200606719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B0803C-A636-462A-987C-210BE77F207A}"/>
              </a:ext>
            </a:extLst>
          </p:cNvPr>
          <p:cNvSpPr/>
          <p:nvPr/>
        </p:nvSpPr>
        <p:spPr>
          <a:xfrm>
            <a:off x="1" y="0"/>
            <a:ext cx="12192000" cy="828269"/>
          </a:xfrm>
          <a:prstGeom prst="rect">
            <a:avLst/>
          </a:prstGeom>
          <a:solidFill>
            <a:srgbClr val="782F4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5587B34-96A0-411E-8866-9F23CD786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55" y="127096"/>
            <a:ext cx="1402345" cy="1402345"/>
          </a:xfrm>
          <a:prstGeom prst="rect">
            <a:avLst/>
          </a:prstGeom>
        </p:spPr>
      </p:pic>
      <p:sp>
        <p:nvSpPr>
          <p:cNvPr id="3" name="Subtitle 2">
            <a:extLst>
              <a:ext uri="{FF2B5EF4-FFF2-40B4-BE49-F238E27FC236}">
                <a16:creationId xmlns:a16="http://schemas.microsoft.com/office/drawing/2014/main" id="{31644E24-D547-4F8B-ADEB-307B34FEF9EE}"/>
              </a:ext>
            </a:extLst>
          </p:cNvPr>
          <p:cNvSpPr>
            <a:spLocks noGrp="1"/>
          </p:cNvSpPr>
          <p:nvPr>
            <p:ph type="subTitle" idx="1"/>
          </p:nvPr>
        </p:nvSpPr>
        <p:spPr>
          <a:xfrm>
            <a:off x="-1" y="0"/>
            <a:ext cx="12192000" cy="1170524"/>
          </a:xfrm>
        </p:spPr>
        <p:txBody>
          <a:bodyPr>
            <a:normAutofit/>
          </a:bodyPr>
          <a:lstStyle/>
          <a:p>
            <a:r>
              <a:rPr lang="en-US" dirty="0" err="1">
                <a:solidFill>
                  <a:srgbClr val="CEB888"/>
                </a:solidFill>
                <a:latin typeface="NCAA FSU Noles Unconquered" panose="02000500000000000000" pitchFamily="2" charset="0"/>
              </a:rPr>
              <a:t>florida</a:t>
            </a:r>
            <a:r>
              <a:rPr lang="en-US" dirty="0">
                <a:solidFill>
                  <a:srgbClr val="CEB888"/>
                </a:solidFill>
                <a:latin typeface="NCAA FSU Noles Unconquered" panose="02000500000000000000" pitchFamily="2" charset="0"/>
              </a:rPr>
              <a:t> state university schools</a:t>
            </a:r>
          </a:p>
          <a:p>
            <a:r>
              <a:rPr lang="en-US" dirty="0">
                <a:solidFill>
                  <a:srgbClr val="CEB888"/>
                </a:solidFill>
                <a:latin typeface="NCAA FSU Noles Unconquered" panose="02000500000000000000" pitchFamily="2" charset="0"/>
              </a:rPr>
              <a:t>girls’ soccer program</a:t>
            </a:r>
          </a:p>
        </p:txBody>
      </p:sp>
      <p:sp>
        <p:nvSpPr>
          <p:cNvPr id="10" name="Rectangle 9">
            <a:extLst>
              <a:ext uri="{FF2B5EF4-FFF2-40B4-BE49-F238E27FC236}">
                <a16:creationId xmlns:a16="http://schemas.microsoft.com/office/drawing/2014/main" id="{1796F0ED-52E2-4D2F-896A-A3D97950040D}"/>
              </a:ext>
            </a:extLst>
          </p:cNvPr>
          <p:cNvSpPr/>
          <p:nvPr/>
        </p:nvSpPr>
        <p:spPr>
          <a:xfrm>
            <a:off x="266219" y="2032119"/>
            <a:ext cx="11486302" cy="5262979"/>
          </a:xfrm>
          <a:prstGeom prst="rect">
            <a:avLst/>
          </a:prstGeom>
        </p:spPr>
        <p:txBody>
          <a:bodyPr wrap="square">
            <a:spAutoFit/>
          </a:bodyPr>
          <a:lstStyle/>
          <a:p>
            <a:pPr fontAlgn="t"/>
            <a:r>
              <a:rPr lang="en-US" sz="3200" b="1" dirty="0">
                <a:solidFill>
                  <a:srgbClr val="782F40"/>
                </a:solidFill>
              </a:rPr>
              <a:t>VARSITY			Top 20 Players</a:t>
            </a:r>
          </a:p>
          <a:p>
            <a:pPr fontAlgn="t"/>
            <a:endParaRPr lang="en-US" sz="3200" b="1" dirty="0">
              <a:solidFill>
                <a:srgbClr val="782F40"/>
              </a:solidFill>
            </a:endParaRPr>
          </a:p>
          <a:p>
            <a:pPr fontAlgn="t"/>
            <a:r>
              <a:rPr lang="en-US" sz="3200" b="1" dirty="0">
                <a:solidFill>
                  <a:srgbClr val="782F40"/>
                </a:solidFill>
              </a:rPr>
              <a:t>JUNIOR VARSITY	Next 20 Players</a:t>
            </a:r>
          </a:p>
          <a:p>
            <a:pPr fontAlgn="t"/>
            <a:endParaRPr lang="en-US" sz="3200" b="1" dirty="0">
              <a:solidFill>
                <a:srgbClr val="782F40"/>
              </a:solidFill>
            </a:endParaRPr>
          </a:p>
          <a:p>
            <a:pPr fontAlgn="t"/>
            <a:r>
              <a:rPr lang="en-US" sz="3200" b="1" dirty="0">
                <a:solidFill>
                  <a:srgbClr val="782F40"/>
                </a:solidFill>
              </a:rPr>
              <a:t>MIDDLE SCHOOL	Top 20 Remaining Middle School Players</a:t>
            </a:r>
          </a:p>
          <a:p>
            <a:pPr fontAlgn="t"/>
            <a:endParaRPr lang="en-US" sz="3200" b="1" dirty="0">
              <a:solidFill>
                <a:srgbClr val="782F40"/>
              </a:solidFill>
            </a:endParaRPr>
          </a:p>
          <a:p>
            <a:pPr fontAlgn="t"/>
            <a:r>
              <a:rPr lang="en-US" sz="3200" b="1" dirty="0">
                <a:solidFill>
                  <a:srgbClr val="782F40"/>
                </a:solidFill>
              </a:rPr>
              <a:t>Roster Sizes 	20 is a lot of players.  We want to give every player 			the opportunity to benefit from interscholastic 				sports.</a:t>
            </a:r>
            <a:endParaRPr lang="en-US" sz="3200" dirty="0">
              <a:solidFill>
                <a:srgbClr val="782F40"/>
              </a:solidFill>
            </a:endParaRPr>
          </a:p>
          <a:p>
            <a:pPr marL="571500" indent="-571500">
              <a:buFont typeface="Arial" panose="020B0604020202020204" pitchFamily="34" charset="0"/>
              <a:buChar char="•"/>
            </a:pPr>
            <a:endParaRPr lang="en-US" sz="2400" b="0" i="0" dirty="0">
              <a:solidFill>
                <a:srgbClr val="782F40"/>
              </a:solidFill>
              <a:effectLst/>
              <a:latin typeface="Arial Black" panose="020B0A04020102020204" pitchFamily="34" charset="0"/>
            </a:endParaRPr>
          </a:p>
          <a:p>
            <a:pPr marL="571500" indent="-571500">
              <a:buFont typeface="Arial" panose="020B0604020202020204" pitchFamily="34" charset="0"/>
              <a:buChar char="•"/>
            </a:pPr>
            <a:endParaRPr lang="en-US" sz="2400" dirty="0">
              <a:solidFill>
                <a:srgbClr val="782F40"/>
              </a:solidFill>
              <a:latin typeface="NCAA FSU Noles Unconquered" panose="02000500000000000000" pitchFamily="2" charset="0"/>
            </a:endParaRPr>
          </a:p>
        </p:txBody>
      </p:sp>
      <p:sp>
        <p:nvSpPr>
          <p:cNvPr id="12" name="Rectangle 11">
            <a:extLst>
              <a:ext uri="{FF2B5EF4-FFF2-40B4-BE49-F238E27FC236}">
                <a16:creationId xmlns:a16="http://schemas.microsoft.com/office/drawing/2014/main" id="{7568A773-F077-4524-BDE5-CD26DF12090B}"/>
              </a:ext>
            </a:extLst>
          </p:cNvPr>
          <p:cNvSpPr/>
          <p:nvPr/>
        </p:nvSpPr>
        <p:spPr>
          <a:xfrm>
            <a:off x="-3" y="1067776"/>
            <a:ext cx="12192001" cy="923330"/>
          </a:xfrm>
          <a:prstGeom prst="rect">
            <a:avLst/>
          </a:prstGeom>
          <a:noFill/>
        </p:spPr>
        <p:txBody>
          <a:bodyPr wrap="square" lIns="91440" tIns="45720" rIns="91440" bIns="45720">
            <a:spAutoFit/>
          </a:bodyPr>
          <a:lstStyle/>
          <a:p>
            <a:pPr algn="ctr"/>
            <a:r>
              <a:rPr lang="en-US" sz="5400" dirty="0">
                <a:ln w="0"/>
                <a:solidFill>
                  <a:srgbClr val="CEB888"/>
                </a:solidFill>
                <a:effectLst>
                  <a:outerShdw blurRad="38100" dist="19050" dir="2700000" algn="tl" rotWithShape="0">
                    <a:schemeClr val="dk1">
                      <a:alpha val="40000"/>
                    </a:schemeClr>
                  </a:outerShdw>
                </a:effectLst>
                <a:latin typeface="NCAA FSU Noles Unconquered" panose="02000500000000000000" pitchFamily="2" charset="0"/>
              </a:rPr>
              <a:t>Tryouts   Teams</a:t>
            </a:r>
            <a:endParaRPr lang="en-US" sz="5400" b="0" cap="none" spc="0" dirty="0">
              <a:ln w="0"/>
              <a:solidFill>
                <a:srgbClr val="CEB888"/>
              </a:solidFill>
              <a:effectLst>
                <a:outerShdw blurRad="38100" dist="19050" dir="2700000" algn="tl" rotWithShape="0">
                  <a:schemeClr val="dk1">
                    <a:alpha val="40000"/>
                  </a:schemeClr>
                </a:outerShdw>
              </a:effectLst>
              <a:latin typeface="NCAA FSU Noles Unconquered" panose="02000500000000000000" pitchFamily="2" charset="0"/>
            </a:endParaRPr>
          </a:p>
        </p:txBody>
      </p:sp>
    </p:spTree>
    <p:extLst>
      <p:ext uri="{BB962C8B-B14F-4D97-AF65-F5344CB8AC3E}">
        <p14:creationId xmlns:p14="http://schemas.microsoft.com/office/powerpoint/2010/main" val="116178476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B0803C-A636-462A-987C-210BE77F207A}"/>
              </a:ext>
            </a:extLst>
          </p:cNvPr>
          <p:cNvSpPr/>
          <p:nvPr/>
        </p:nvSpPr>
        <p:spPr>
          <a:xfrm>
            <a:off x="1" y="0"/>
            <a:ext cx="12192000" cy="828269"/>
          </a:xfrm>
          <a:prstGeom prst="rect">
            <a:avLst/>
          </a:prstGeom>
          <a:solidFill>
            <a:srgbClr val="782F4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5587B34-96A0-411E-8866-9F23CD786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55" y="127096"/>
            <a:ext cx="1402345" cy="1402345"/>
          </a:xfrm>
          <a:prstGeom prst="rect">
            <a:avLst/>
          </a:prstGeom>
        </p:spPr>
      </p:pic>
      <p:sp>
        <p:nvSpPr>
          <p:cNvPr id="3" name="Subtitle 2">
            <a:extLst>
              <a:ext uri="{FF2B5EF4-FFF2-40B4-BE49-F238E27FC236}">
                <a16:creationId xmlns:a16="http://schemas.microsoft.com/office/drawing/2014/main" id="{31644E24-D547-4F8B-ADEB-307B34FEF9EE}"/>
              </a:ext>
            </a:extLst>
          </p:cNvPr>
          <p:cNvSpPr>
            <a:spLocks noGrp="1"/>
          </p:cNvSpPr>
          <p:nvPr>
            <p:ph type="subTitle" idx="1"/>
          </p:nvPr>
        </p:nvSpPr>
        <p:spPr>
          <a:xfrm>
            <a:off x="-1" y="0"/>
            <a:ext cx="12192000" cy="1170524"/>
          </a:xfrm>
        </p:spPr>
        <p:txBody>
          <a:bodyPr>
            <a:normAutofit/>
          </a:bodyPr>
          <a:lstStyle/>
          <a:p>
            <a:r>
              <a:rPr lang="en-US" dirty="0" err="1">
                <a:solidFill>
                  <a:srgbClr val="CEB888"/>
                </a:solidFill>
                <a:latin typeface="NCAA FSU Noles Unconquered" panose="02000500000000000000" pitchFamily="2" charset="0"/>
              </a:rPr>
              <a:t>florida</a:t>
            </a:r>
            <a:r>
              <a:rPr lang="en-US" dirty="0">
                <a:solidFill>
                  <a:srgbClr val="CEB888"/>
                </a:solidFill>
                <a:latin typeface="NCAA FSU Noles Unconquered" panose="02000500000000000000" pitchFamily="2" charset="0"/>
              </a:rPr>
              <a:t> state university schools</a:t>
            </a:r>
          </a:p>
          <a:p>
            <a:r>
              <a:rPr lang="en-US" dirty="0">
                <a:solidFill>
                  <a:srgbClr val="CEB888"/>
                </a:solidFill>
                <a:latin typeface="NCAA FSU Noles Unconquered" panose="02000500000000000000" pitchFamily="2" charset="0"/>
              </a:rPr>
              <a:t>girls’ soccer program</a:t>
            </a:r>
          </a:p>
        </p:txBody>
      </p:sp>
      <p:sp>
        <p:nvSpPr>
          <p:cNvPr id="10" name="Rectangle 9">
            <a:extLst>
              <a:ext uri="{FF2B5EF4-FFF2-40B4-BE49-F238E27FC236}">
                <a16:creationId xmlns:a16="http://schemas.microsoft.com/office/drawing/2014/main" id="{1796F0ED-52E2-4D2F-896A-A3D97950040D}"/>
              </a:ext>
            </a:extLst>
          </p:cNvPr>
          <p:cNvSpPr/>
          <p:nvPr/>
        </p:nvSpPr>
        <p:spPr>
          <a:xfrm>
            <a:off x="266219" y="2032119"/>
            <a:ext cx="11486302" cy="4031873"/>
          </a:xfrm>
          <a:prstGeom prst="rect">
            <a:avLst/>
          </a:prstGeom>
        </p:spPr>
        <p:txBody>
          <a:bodyPr wrap="square">
            <a:spAutoFit/>
          </a:bodyPr>
          <a:lstStyle/>
          <a:p>
            <a:pPr fontAlgn="t"/>
            <a:r>
              <a:rPr lang="en-US" sz="3200" b="1" dirty="0">
                <a:solidFill>
                  <a:srgbClr val="782F40"/>
                </a:solidFill>
              </a:rPr>
              <a:t>Stress and nervousness are normal, but are they helpful?</a:t>
            </a:r>
          </a:p>
          <a:p>
            <a:pPr fontAlgn="t"/>
            <a:endParaRPr lang="en-US" sz="3200" b="1" dirty="0">
              <a:solidFill>
                <a:srgbClr val="782F40"/>
              </a:solidFill>
            </a:endParaRPr>
          </a:p>
          <a:p>
            <a:pPr fontAlgn="t"/>
            <a:r>
              <a:rPr lang="en-US" sz="3200" b="1" dirty="0">
                <a:solidFill>
                  <a:srgbClr val="782F40"/>
                </a:solidFill>
              </a:rPr>
              <a:t>What is it you want?  What do you need to do to achieve it?</a:t>
            </a:r>
          </a:p>
          <a:p>
            <a:pPr fontAlgn="t"/>
            <a:endParaRPr lang="en-US" sz="3200" b="1" dirty="0">
              <a:solidFill>
                <a:srgbClr val="782F40"/>
              </a:solidFill>
            </a:endParaRPr>
          </a:p>
          <a:p>
            <a:pPr fontAlgn="t"/>
            <a:r>
              <a:rPr lang="en-US" sz="3200" b="1" dirty="0">
                <a:solidFill>
                  <a:srgbClr val="782F40"/>
                </a:solidFill>
              </a:rPr>
              <a:t>Work hard			Be willing to make mistakes</a:t>
            </a:r>
          </a:p>
          <a:p>
            <a:pPr fontAlgn="t"/>
            <a:r>
              <a:rPr lang="en-US" sz="3200" b="1" dirty="0">
                <a:solidFill>
                  <a:srgbClr val="782F40"/>
                </a:solidFill>
              </a:rPr>
              <a:t>Be confident		Try to relax</a:t>
            </a:r>
          </a:p>
          <a:p>
            <a:pPr fontAlgn="t"/>
            <a:r>
              <a:rPr lang="en-US" sz="3200" b="1" dirty="0">
                <a:solidFill>
                  <a:srgbClr val="782F40"/>
                </a:solidFill>
              </a:rPr>
              <a:t>Work off the ball	Be a good teammate</a:t>
            </a:r>
          </a:p>
          <a:p>
            <a:pPr fontAlgn="t"/>
            <a:r>
              <a:rPr lang="en-US" sz="3200" b="1" dirty="0">
                <a:solidFill>
                  <a:srgbClr val="782F40"/>
                </a:solidFill>
              </a:rPr>
              <a:t>Everyone defends, Everyone attacks</a:t>
            </a:r>
            <a:endParaRPr lang="en-US" sz="2400" dirty="0">
              <a:solidFill>
                <a:srgbClr val="782F40"/>
              </a:solidFill>
              <a:latin typeface="NCAA FSU Noles Unconquered" panose="02000500000000000000" pitchFamily="2" charset="0"/>
            </a:endParaRPr>
          </a:p>
        </p:txBody>
      </p:sp>
      <p:sp>
        <p:nvSpPr>
          <p:cNvPr id="12" name="Rectangle 11">
            <a:extLst>
              <a:ext uri="{FF2B5EF4-FFF2-40B4-BE49-F238E27FC236}">
                <a16:creationId xmlns:a16="http://schemas.microsoft.com/office/drawing/2014/main" id="{7568A773-F077-4524-BDE5-CD26DF12090B}"/>
              </a:ext>
            </a:extLst>
          </p:cNvPr>
          <p:cNvSpPr/>
          <p:nvPr/>
        </p:nvSpPr>
        <p:spPr>
          <a:xfrm>
            <a:off x="-3" y="1067776"/>
            <a:ext cx="12192001" cy="923330"/>
          </a:xfrm>
          <a:prstGeom prst="rect">
            <a:avLst/>
          </a:prstGeom>
          <a:noFill/>
        </p:spPr>
        <p:txBody>
          <a:bodyPr wrap="square" lIns="91440" tIns="45720" rIns="91440" bIns="45720">
            <a:spAutoFit/>
          </a:bodyPr>
          <a:lstStyle/>
          <a:p>
            <a:pPr algn="ctr"/>
            <a:r>
              <a:rPr lang="en-US" sz="5400" dirty="0">
                <a:ln w="0"/>
                <a:solidFill>
                  <a:srgbClr val="CEB888"/>
                </a:solidFill>
                <a:effectLst>
                  <a:outerShdw blurRad="38100" dist="19050" dir="2700000" algn="tl" rotWithShape="0">
                    <a:schemeClr val="dk1">
                      <a:alpha val="40000"/>
                    </a:schemeClr>
                  </a:outerShdw>
                </a:effectLst>
                <a:latin typeface="NCAA FSU Noles Unconquered" panose="02000500000000000000" pitchFamily="2" charset="0"/>
              </a:rPr>
              <a:t>Tryouts   Tips</a:t>
            </a:r>
            <a:endParaRPr lang="en-US" sz="5400" b="0" cap="none" spc="0" dirty="0">
              <a:ln w="0"/>
              <a:solidFill>
                <a:srgbClr val="CEB888"/>
              </a:solidFill>
              <a:effectLst>
                <a:outerShdw blurRad="38100" dist="19050" dir="2700000" algn="tl" rotWithShape="0">
                  <a:schemeClr val="dk1">
                    <a:alpha val="40000"/>
                  </a:schemeClr>
                </a:outerShdw>
              </a:effectLst>
              <a:latin typeface="NCAA FSU Noles Unconquered" panose="02000500000000000000" pitchFamily="2" charset="0"/>
            </a:endParaRPr>
          </a:p>
        </p:txBody>
      </p:sp>
    </p:spTree>
    <p:extLst>
      <p:ext uri="{BB962C8B-B14F-4D97-AF65-F5344CB8AC3E}">
        <p14:creationId xmlns:p14="http://schemas.microsoft.com/office/powerpoint/2010/main" val="40752819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B0803C-A636-462A-987C-210BE77F207A}"/>
              </a:ext>
            </a:extLst>
          </p:cNvPr>
          <p:cNvSpPr/>
          <p:nvPr/>
        </p:nvSpPr>
        <p:spPr>
          <a:xfrm>
            <a:off x="1" y="0"/>
            <a:ext cx="12192000" cy="828269"/>
          </a:xfrm>
          <a:prstGeom prst="rect">
            <a:avLst/>
          </a:prstGeom>
          <a:solidFill>
            <a:srgbClr val="782F4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5587B34-96A0-411E-8866-9F23CD786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55" y="127096"/>
            <a:ext cx="1402345" cy="1402345"/>
          </a:xfrm>
          <a:prstGeom prst="rect">
            <a:avLst/>
          </a:prstGeom>
        </p:spPr>
      </p:pic>
      <p:sp>
        <p:nvSpPr>
          <p:cNvPr id="3" name="Subtitle 2">
            <a:extLst>
              <a:ext uri="{FF2B5EF4-FFF2-40B4-BE49-F238E27FC236}">
                <a16:creationId xmlns:a16="http://schemas.microsoft.com/office/drawing/2014/main" id="{31644E24-D547-4F8B-ADEB-307B34FEF9EE}"/>
              </a:ext>
            </a:extLst>
          </p:cNvPr>
          <p:cNvSpPr>
            <a:spLocks noGrp="1"/>
          </p:cNvSpPr>
          <p:nvPr>
            <p:ph type="subTitle" idx="1"/>
          </p:nvPr>
        </p:nvSpPr>
        <p:spPr>
          <a:xfrm>
            <a:off x="-1" y="0"/>
            <a:ext cx="12192000" cy="1170524"/>
          </a:xfrm>
        </p:spPr>
        <p:txBody>
          <a:bodyPr>
            <a:normAutofit/>
          </a:bodyPr>
          <a:lstStyle/>
          <a:p>
            <a:r>
              <a:rPr lang="en-US" dirty="0" err="1">
                <a:solidFill>
                  <a:srgbClr val="CEB888"/>
                </a:solidFill>
                <a:latin typeface="NCAA FSU Noles Unconquered" panose="02000500000000000000" pitchFamily="2" charset="0"/>
              </a:rPr>
              <a:t>florida</a:t>
            </a:r>
            <a:r>
              <a:rPr lang="en-US" dirty="0">
                <a:solidFill>
                  <a:srgbClr val="CEB888"/>
                </a:solidFill>
                <a:latin typeface="NCAA FSU Noles Unconquered" panose="02000500000000000000" pitchFamily="2" charset="0"/>
              </a:rPr>
              <a:t> state university schools</a:t>
            </a:r>
          </a:p>
          <a:p>
            <a:r>
              <a:rPr lang="en-US" dirty="0">
                <a:solidFill>
                  <a:srgbClr val="CEB888"/>
                </a:solidFill>
                <a:latin typeface="NCAA FSU Noles Unconquered" panose="02000500000000000000" pitchFamily="2" charset="0"/>
              </a:rPr>
              <a:t>girls’ soccer program</a:t>
            </a:r>
          </a:p>
        </p:txBody>
      </p:sp>
      <p:sp>
        <p:nvSpPr>
          <p:cNvPr id="10" name="Rectangle 9">
            <a:extLst>
              <a:ext uri="{FF2B5EF4-FFF2-40B4-BE49-F238E27FC236}">
                <a16:creationId xmlns:a16="http://schemas.microsoft.com/office/drawing/2014/main" id="{1796F0ED-52E2-4D2F-896A-A3D97950040D}"/>
              </a:ext>
            </a:extLst>
          </p:cNvPr>
          <p:cNvSpPr/>
          <p:nvPr/>
        </p:nvSpPr>
        <p:spPr>
          <a:xfrm>
            <a:off x="266219" y="2032119"/>
            <a:ext cx="11486302" cy="461665"/>
          </a:xfrm>
          <a:prstGeom prst="rect">
            <a:avLst/>
          </a:prstGeom>
        </p:spPr>
        <p:txBody>
          <a:bodyPr wrap="square">
            <a:spAutoFit/>
          </a:bodyPr>
          <a:lstStyle/>
          <a:p>
            <a:pPr fontAlgn="t"/>
            <a:endParaRPr lang="en-US" sz="2400" dirty="0">
              <a:solidFill>
                <a:srgbClr val="782F40"/>
              </a:solidFill>
              <a:latin typeface="NCAA FSU Noles Unconquered" panose="02000500000000000000" pitchFamily="2" charset="0"/>
            </a:endParaRPr>
          </a:p>
        </p:txBody>
      </p:sp>
      <p:sp>
        <p:nvSpPr>
          <p:cNvPr id="12" name="Rectangle 11">
            <a:extLst>
              <a:ext uri="{FF2B5EF4-FFF2-40B4-BE49-F238E27FC236}">
                <a16:creationId xmlns:a16="http://schemas.microsoft.com/office/drawing/2014/main" id="{7568A773-F077-4524-BDE5-CD26DF12090B}"/>
              </a:ext>
            </a:extLst>
          </p:cNvPr>
          <p:cNvSpPr/>
          <p:nvPr/>
        </p:nvSpPr>
        <p:spPr>
          <a:xfrm>
            <a:off x="-3" y="1067776"/>
            <a:ext cx="12192001" cy="923330"/>
          </a:xfrm>
          <a:prstGeom prst="rect">
            <a:avLst/>
          </a:prstGeom>
          <a:noFill/>
        </p:spPr>
        <p:txBody>
          <a:bodyPr wrap="square" lIns="91440" tIns="45720" rIns="91440" bIns="45720">
            <a:spAutoFit/>
          </a:bodyPr>
          <a:lstStyle/>
          <a:p>
            <a:pPr algn="ctr"/>
            <a:r>
              <a:rPr lang="en-US" sz="5400" dirty="0">
                <a:ln w="0"/>
                <a:solidFill>
                  <a:srgbClr val="CEB888"/>
                </a:solidFill>
                <a:effectLst>
                  <a:outerShdw blurRad="38100" dist="19050" dir="2700000" algn="tl" rotWithShape="0">
                    <a:schemeClr val="dk1">
                      <a:alpha val="40000"/>
                    </a:schemeClr>
                  </a:outerShdw>
                </a:effectLst>
                <a:latin typeface="NCAA FSU Noles Unconquered" panose="02000500000000000000" pitchFamily="2" charset="0"/>
              </a:rPr>
              <a:t>Game Schedules</a:t>
            </a:r>
            <a:endParaRPr lang="en-US" sz="5400" b="0" cap="none" spc="0" dirty="0">
              <a:ln w="0"/>
              <a:solidFill>
                <a:srgbClr val="CEB888"/>
              </a:solidFill>
              <a:effectLst>
                <a:outerShdw blurRad="38100" dist="19050" dir="2700000" algn="tl" rotWithShape="0">
                  <a:schemeClr val="dk1">
                    <a:alpha val="40000"/>
                  </a:schemeClr>
                </a:outerShdw>
              </a:effectLst>
              <a:latin typeface="NCAA FSU Noles Unconquered" panose="02000500000000000000" pitchFamily="2" charset="0"/>
            </a:endParaRPr>
          </a:p>
        </p:txBody>
      </p:sp>
      <p:pic>
        <p:nvPicPr>
          <p:cNvPr id="6" name="Picture 5">
            <a:extLst>
              <a:ext uri="{FF2B5EF4-FFF2-40B4-BE49-F238E27FC236}">
                <a16:creationId xmlns:a16="http://schemas.microsoft.com/office/drawing/2014/main" id="{CD0E954B-7E14-4AD1-BF01-8D63AC4F6E56}"/>
              </a:ext>
            </a:extLst>
          </p:cNvPr>
          <p:cNvPicPr>
            <a:picLocks noChangeAspect="1"/>
          </p:cNvPicPr>
          <p:nvPr/>
        </p:nvPicPr>
        <p:blipFill>
          <a:blip r:embed="rId4"/>
          <a:stretch>
            <a:fillRect/>
          </a:stretch>
        </p:blipFill>
        <p:spPr>
          <a:xfrm>
            <a:off x="121655" y="2080933"/>
            <a:ext cx="3931920" cy="3975032"/>
          </a:xfrm>
          <a:prstGeom prst="rect">
            <a:avLst/>
          </a:prstGeom>
        </p:spPr>
      </p:pic>
      <p:pic>
        <p:nvPicPr>
          <p:cNvPr id="8" name="Picture 7">
            <a:extLst>
              <a:ext uri="{FF2B5EF4-FFF2-40B4-BE49-F238E27FC236}">
                <a16:creationId xmlns:a16="http://schemas.microsoft.com/office/drawing/2014/main" id="{1796B684-4C1D-4CAB-BD7C-B240A9AD2231}"/>
              </a:ext>
            </a:extLst>
          </p:cNvPr>
          <p:cNvPicPr>
            <a:picLocks noChangeAspect="1"/>
          </p:cNvPicPr>
          <p:nvPr/>
        </p:nvPicPr>
        <p:blipFill>
          <a:blip r:embed="rId5"/>
          <a:stretch>
            <a:fillRect/>
          </a:stretch>
        </p:blipFill>
        <p:spPr>
          <a:xfrm>
            <a:off x="4053575" y="2032119"/>
            <a:ext cx="3931920" cy="4072660"/>
          </a:xfrm>
          <a:prstGeom prst="rect">
            <a:avLst/>
          </a:prstGeom>
        </p:spPr>
      </p:pic>
      <p:pic>
        <p:nvPicPr>
          <p:cNvPr id="11" name="Picture 10">
            <a:extLst>
              <a:ext uri="{FF2B5EF4-FFF2-40B4-BE49-F238E27FC236}">
                <a16:creationId xmlns:a16="http://schemas.microsoft.com/office/drawing/2014/main" id="{9E55DC32-F094-4A4C-A721-F553C7C2864C}"/>
              </a:ext>
            </a:extLst>
          </p:cNvPr>
          <p:cNvPicPr>
            <a:picLocks noChangeAspect="1"/>
          </p:cNvPicPr>
          <p:nvPr/>
        </p:nvPicPr>
        <p:blipFill>
          <a:blip r:embed="rId6"/>
          <a:stretch>
            <a:fillRect/>
          </a:stretch>
        </p:blipFill>
        <p:spPr>
          <a:xfrm>
            <a:off x="8085301" y="2076286"/>
            <a:ext cx="3931920" cy="3010376"/>
          </a:xfrm>
          <a:prstGeom prst="rect">
            <a:avLst/>
          </a:prstGeom>
        </p:spPr>
      </p:pic>
    </p:spTree>
    <p:extLst>
      <p:ext uri="{BB962C8B-B14F-4D97-AF65-F5344CB8AC3E}">
        <p14:creationId xmlns:p14="http://schemas.microsoft.com/office/powerpoint/2010/main" val="28810784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TotalTime>
  <Words>2507</Words>
  <Application>Microsoft Office PowerPoint</Application>
  <PresentationFormat>Widescreen</PresentationFormat>
  <Paragraphs>966</Paragraphs>
  <Slides>34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Abadi</vt:lpstr>
      <vt:lpstr>Arial</vt:lpstr>
      <vt:lpstr>Arial Black</vt:lpstr>
      <vt:lpstr>Calibri</vt:lpstr>
      <vt:lpstr>Calibri Light</vt:lpstr>
      <vt:lpstr>NCAA FSU Noles Glades Bold</vt:lpstr>
      <vt:lpstr>NCAA FSU Noles Unconquered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Szorcsik</dc:creator>
  <cp:lastModifiedBy>Joe Szorcsik</cp:lastModifiedBy>
  <cp:revision>18</cp:revision>
  <dcterms:created xsi:type="dcterms:W3CDTF">2018-10-16T23:17:35Z</dcterms:created>
  <dcterms:modified xsi:type="dcterms:W3CDTF">2018-10-17T21:33:48Z</dcterms:modified>
</cp:coreProperties>
</file>